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62" r:id="rId2"/>
    <p:sldId id="263" r:id="rId3"/>
    <p:sldId id="264" r:id="rId4"/>
    <p:sldId id="266" r:id="rId5"/>
    <p:sldId id="265" r:id="rId6"/>
    <p:sldId id="267" r:id="rId7"/>
    <p:sldId id="274" r:id="rId8"/>
    <p:sldId id="27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uj Kumar" initials="AK" lastIdx="1" clrIdx="0">
    <p:extLst>
      <p:ext uri="{19B8F6BF-5375-455C-9EA6-DF929625EA0E}">
        <p15:presenceInfo xmlns:p15="http://schemas.microsoft.com/office/powerpoint/2012/main" userId="a5969e9acf828b7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10306"/>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10" d="100"/>
          <a:sy n="10" d="100"/>
        </p:scale>
        <p:origin x="2770" y="17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jpg>
</file>

<file path=ppt/media/image3.jp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AA52B4-817C-4A8F-991D-B421A86FBED9}" type="datetimeFigureOut">
              <a:rPr lang="en-IN" smtClean="0"/>
              <a:t>26-09-2024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E691B2-56BD-4598-9767-B418BDC268E1}" type="slidenum">
              <a:rPr lang="en-IN" smtClean="0"/>
              <a:t>‹#›</a:t>
            </a:fld>
            <a:endParaRPr lang="en-IN"/>
          </a:p>
        </p:txBody>
      </p:sp>
    </p:spTree>
    <p:extLst>
      <p:ext uri="{BB962C8B-B14F-4D97-AF65-F5344CB8AC3E}">
        <p14:creationId xmlns:p14="http://schemas.microsoft.com/office/powerpoint/2010/main" val="3759541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DD45F-BE4D-AE89-CDDC-2044994086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FEDCCCA-7DD3-433D-711E-1C309E873D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29D5569-F456-976E-A1D7-9C1FAC6E79DB}"/>
              </a:ext>
            </a:extLst>
          </p:cNvPr>
          <p:cNvSpPr>
            <a:spLocks noGrp="1"/>
          </p:cNvSpPr>
          <p:nvPr>
            <p:ph type="dt" sz="half" idx="10"/>
          </p:nvPr>
        </p:nvSpPr>
        <p:spPr/>
        <p:txBody>
          <a:bodyPr/>
          <a:lstStyle/>
          <a:p>
            <a:fld id="{1FE65684-6DEE-4DE2-AA25-2AAB43385E67}" type="datetimeFigureOut">
              <a:rPr lang="en-IN" smtClean="0"/>
              <a:t>26-09-2024</a:t>
            </a:fld>
            <a:endParaRPr lang="en-IN"/>
          </a:p>
        </p:txBody>
      </p:sp>
      <p:sp>
        <p:nvSpPr>
          <p:cNvPr id="5" name="Footer Placeholder 4">
            <a:extLst>
              <a:ext uri="{FF2B5EF4-FFF2-40B4-BE49-F238E27FC236}">
                <a16:creationId xmlns:a16="http://schemas.microsoft.com/office/drawing/2014/main" id="{44EEB952-4F9E-1BC0-58C9-24E78D216D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518D402-699A-D056-0A19-110A43405F4D}"/>
              </a:ext>
            </a:extLst>
          </p:cNvPr>
          <p:cNvSpPr>
            <a:spLocks noGrp="1"/>
          </p:cNvSpPr>
          <p:nvPr>
            <p:ph type="sldNum" sz="quarter" idx="12"/>
          </p:nvPr>
        </p:nvSpPr>
        <p:spPr/>
        <p:txBody>
          <a:bodyPr/>
          <a:lstStyle/>
          <a:p>
            <a:fld id="{DDDCACD8-416A-4914-BFDA-990F533786D4}" type="slidenum">
              <a:rPr lang="en-IN" smtClean="0"/>
              <a:t>‹#›</a:t>
            </a:fld>
            <a:endParaRPr lang="en-IN"/>
          </a:p>
        </p:txBody>
      </p:sp>
    </p:spTree>
    <p:extLst>
      <p:ext uri="{BB962C8B-B14F-4D97-AF65-F5344CB8AC3E}">
        <p14:creationId xmlns:p14="http://schemas.microsoft.com/office/powerpoint/2010/main" val="2925520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05B0D-5F52-C174-8387-9CC038CBDFC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42CFC44-51B8-6E8A-571E-3DD9E3FF57E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2C01E8-77BD-CBD5-33DF-821CA03FDD11}"/>
              </a:ext>
            </a:extLst>
          </p:cNvPr>
          <p:cNvSpPr>
            <a:spLocks noGrp="1"/>
          </p:cNvSpPr>
          <p:nvPr>
            <p:ph type="dt" sz="half" idx="10"/>
          </p:nvPr>
        </p:nvSpPr>
        <p:spPr/>
        <p:txBody>
          <a:bodyPr/>
          <a:lstStyle/>
          <a:p>
            <a:fld id="{1FE65684-6DEE-4DE2-AA25-2AAB43385E67}" type="datetimeFigureOut">
              <a:rPr lang="en-IN" smtClean="0"/>
              <a:t>26-09-2024</a:t>
            </a:fld>
            <a:endParaRPr lang="en-IN"/>
          </a:p>
        </p:txBody>
      </p:sp>
      <p:sp>
        <p:nvSpPr>
          <p:cNvPr id="5" name="Footer Placeholder 4">
            <a:extLst>
              <a:ext uri="{FF2B5EF4-FFF2-40B4-BE49-F238E27FC236}">
                <a16:creationId xmlns:a16="http://schemas.microsoft.com/office/drawing/2014/main" id="{004D9C40-13FC-C0BC-05D9-69E90D11C7E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347DD5-1332-F751-4654-CC06D73E8750}"/>
              </a:ext>
            </a:extLst>
          </p:cNvPr>
          <p:cNvSpPr>
            <a:spLocks noGrp="1"/>
          </p:cNvSpPr>
          <p:nvPr>
            <p:ph type="sldNum" sz="quarter" idx="12"/>
          </p:nvPr>
        </p:nvSpPr>
        <p:spPr/>
        <p:txBody>
          <a:bodyPr/>
          <a:lstStyle/>
          <a:p>
            <a:fld id="{DDDCACD8-416A-4914-BFDA-990F533786D4}" type="slidenum">
              <a:rPr lang="en-IN" smtClean="0"/>
              <a:t>‹#›</a:t>
            </a:fld>
            <a:endParaRPr lang="en-IN"/>
          </a:p>
        </p:txBody>
      </p:sp>
    </p:spTree>
    <p:extLst>
      <p:ext uri="{BB962C8B-B14F-4D97-AF65-F5344CB8AC3E}">
        <p14:creationId xmlns:p14="http://schemas.microsoft.com/office/powerpoint/2010/main" val="4260472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0C8E2C-38C6-2813-F97C-2D718C869EE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A4D69C6-1A3E-A7D4-54F7-173FFE07B60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267DC8-18BE-C5A8-2C70-BBA727B7FB59}"/>
              </a:ext>
            </a:extLst>
          </p:cNvPr>
          <p:cNvSpPr>
            <a:spLocks noGrp="1"/>
          </p:cNvSpPr>
          <p:nvPr>
            <p:ph type="dt" sz="half" idx="10"/>
          </p:nvPr>
        </p:nvSpPr>
        <p:spPr/>
        <p:txBody>
          <a:bodyPr/>
          <a:lstStyle/>
          <a:p>
            <a:fld id="{1FE65684-6DEE-4DE2-AA25-2AAB43385E67}" type="datetimeFigureOut">
              <a:rPr lang="en-IN" smtClean="0"/>
              <a:t>26-09-2024</a:t>
            </a:fld>
            <a:endParaRPr lang="en-IN"/>
          </a:p>
        </p:txBody>
      </p:sp>
      <p:sp>
        <p:nvSpPr>
          <p:cNvPr id="5" name="Footer Placeholder 4">
            <a:extLst>
              <a:ext uri="{FF2B5EF4-FFF2-40B4-BE49-F238E27FC236}">
                <a16:creationId xmlns:a16="http://schemas.microsoft.com/office/drawing/2014/main" id="{3BBD90B6-1096-26D8-7A64-AB3BDDAF92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050221D-5AD9-7F40-C3C4-D1464B61E85C}"/>
              </a:ext>
            </a:extLst>
          </p:cNvPr>
          <p:cNvSpPr>
            <a:spLocks noGrp="1"/>
          </p:cNvSpPr>
          <p:nvPr>
            <p:ph type="sldNum" sz="quarter" idx="12"/>
          </p:nvPr>
        </p:nvSpPr>
        <p:spPr/>
        <p:txBody>
          <a:bodyPr/>
          <a:lstStyle/>
          <a:p>
            <a:fld id="{DDDCACD8-416A-4914-BFDA-990F533786D4}" type="slidenum">
              <a:rPr lang="en-IN" smtClean="0"/>
              <a:t>‹#›</a:t>
            </a:fld>
            <a:endParaRPr lang="en-IN"/>
          </a:p>
        </p:txBody>
      </p:sp>
    </p:spTree>
    <p:extLst>
      <p:ext uri="{BB962C8B-B14F-4D97-AF65-F5344CB8AC3E}">
        <p14:creationId xmlns:p14="http://schemas.microsoft.com/office/powerpoint/2010/main" val="2699769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3984E-589F-1500-CF18-09AF9A50344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DEBAEF1-60D3-00FE-BD58-18D8271C92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4283942-81A9-1B83-9ECF-774BEC1571BD}"/>
              </a:ext>
            </a:extLst>
          </p:cNvPr>
          <p:cNvSpPr>
            <a:spLocks noGrp="1"/>
          </p:cNvSpPr>
          <p:nvPr>
            <p:ph type="dt" sz="half" idx="10"/>
          </p:nvPr>
        </p:nvSpPr>
        <p:spPr/>
        <p:txBody>
          <a:bodyPr/>
          <a:lstStyle/>
          <a:p>
            <a:fld id="{1FE65684-6DEE-4DE2-AA25-2AAB43385E67}" type="datetimeFigureOut">
              <a:rPr lang="en-IN" smtClean="0"/>
              <a:t>26-09-2024</a:t>
            </a:fld>
            <a:endParaRPr lang="en-IN"/>
          </a:p>
        </p:txBody>
      </p:sp>
      <p:sp>
        <p:nvSpPr>
          <p:cNvPr id="5" name="Footer Placeholder 4">
            <a:extLst>
              <a:ext uri="{FF2B5EF4-FFF2-40B4-BE49-F238E27FC236}">
                <a16:creationId xmlns:a16="http://schemas.microsoft.com/office/drawing/2014/main" id="{394C7A52-487D-8C89-2D29-36CE9C09146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D691023-CDBE-88D9-2816-A21FCCF942FE}"/>
              </a:ext>
            </a:extLst>
          </p:cNvPr>
          <p:cNvSpPr>
            <a:spLocks noGrp="1"/>
          </p:cNvSpPr>
          <p:nvPr>
            <p:ph type="sldNum" sz="quarter" idx="12"/>
          </p:nvPr>
        </p:nvSpPr>
        <p:spPr/>
        <p:txBody>
          <a:bodyPr/>
          <a:lstStyle/>
          <a:p>
            <a:fld id="{DDDCACD8-416A-4914-BFDA-990F533786D4}" type="slidenum">
              <a:rPr lang="en-IN" smtClean="0"/>
              <a:t>‹#›</a:t>
            </a:fld>
            <a:endParaRPr lang="en-IN"/>
          </a:p>
        </p:txBody>
      </p:sp>
    </p:spTree>
    <p:extLst>
      <p:ext uri="{BB962C8B-B14F-4D97-AF65-F5344CB8AC3E}">
        <p14:creationId xmlns:p14="http://schemas.microsoft.com/office/powerpoint/2010/main" val="1108239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DF082-0746-259A-7296-B5F1E2FDF6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C51E888-006B-8B55-2170-C476ED0065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AA640A-8183-6A6A-3691-0CABFC33D7E1}"/>
              </a:ext>
            </a:extLst>
          </p:cNvPr>
          <p:cNvSpPr>
            <a:spLocks noGrp="1"/>
          </p:cNvSpPr>
          <p:nvPr>
            <p:ph type="dt" sz="half" idx="10"/>
          </p:nvPr>
        </p:nvSpPr>
        <p:spPr/>
        <p:txBody>
          <a:bodyPr/>
          <a:lstStyle/>
          <a:p>
            <a:fld id="{1FE65684-6DEE-4DE2-AA25-2AAB43385E67}" type="datetimeFigureOut">
              <a:rPr lang="en-IN" smtClean="0"/>
              <a:t>26-09-2024</a:t>
            </a:fld>
            <a:endParaRPr lang="en-IN"/>
          </a:p>
        </p:txBody>
      </p:sp>
      <p:sp>
        <p:nvSpPr>
          <p:cNvPr id="5" name="Footer Placeholder 4">
            <a:extLst>
              <a:ext uri="{FF2B5EF4-FFF2-40B4-BE49-F238E27FC236}">
                <a16:creationId xmlns:a16="http://schemas.microsoft.com/office/drawing/2014/main" id="{8859D2F9-6F82-C3FB-F86E-F22649391A8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AFB8851-6EF7-9DEA-C620-FDC0E2746A5A}"/>
              </a:ext>
            </a:extLst>
          </p:cNvPr>
          <p:cNvSpPr>
            <a:spLocks noGrp="1"/>
          </p:cNvSpPr>
          <p:nvPr>
            <p:ph type="sldNum" sz="quarter" idx="12"/>
          </p:nvPr>
        </p:nvSpPr>
        <p:spPr/>
        <p:txBody>
          <a:bodyPr/>
          <a:lstStyle/>
          <a:p>
            <a:fld id="{DDDCACD8-416A-4914-BFDA-990F533786D4}" type="slidenum">
              <a:rPr lang="en-IN" smtClean="0"/>
              <a:t>‹#›</a:t>
            </a:fld>
            <a:endParaRPr lang="en-IN"/>
          </a:p>
        </p:txBody>
      </p:sp>
    </p:spTree>
    <p:extLst>
      <p:ext uri="{BB962C8B-B14F-4D97-AF65-F5344CB8AC3E}">
        <p14:creationId xmlns:p14="http://schemas.microsoft.com/office/powerpoint/2010/main" val="2742004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AD61-DB83-D504-7DAA-03D23516345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4325454-3FBC-4DA6-3605-B857888609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D9FD860-936F-0C81-1189-2CC8C67A1C4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DD3C396-75C7-50C7-3FE5-4CE82F6D9F0C}"/>
              </a:ext>
            </a:extLst>
          </p:cNvPr>
          <p:cNvSpPr>
            <a:spLocks noGrp="1"/>
          </p:cNvSpPr>
          <p:nvPr>
            <p:ph type="dt" sz="half" idx="10"/>
          </p:nvPr>
        </p:nvSpPr>
        <p:spPr/>
        <p:txBody>
          <a:bodyPr/>
          <a:lstStyle/>
          <a:p>
            <a:fld id="{1FE65684-6DEE-4DE2-AA25-2AAB43385E67}" type="datetimeFigureOut">
              <a:rPr lang="en-IN" smtClean="0"/>
              <a:t>26-09-2024</a:t>
            </a:fld>
            <a:endParaRPr lang="en-IN"/>
          </a:p>
        </p:txBody>
      </p:sp>
      <p:sp>
        <p:nvSpPr>
          <p:cNvPr id="6" name="Footer Placeholder 5">
            <a:extLst>
              <a:ext uri="{FF2B5EF4-FFF2-40B4-BE49-F238E27FC236}">
                <a16:creationId xmlns:a16="http://schemas.microsoft.com/office/drawing/2014/main" id="{BC428422-218D-B1D7-BA75-B2A30651BD6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4E997C0-1F95-6642-755A-8628B812A643}"/>
              </a:ext>
            </a:extLst>
          </p:cNvPr>
          <p:cNvSpPr>
            <a:spLocks noGrp="1"/>
          </p:cNvSpPr>
          <p:nvPr>
            <p:ph type="sldNum" sz="quarter" idx="12"/>
          </p:nvPr>
        </p:nvSpPr>
        <p:spPr/>
        <p:txBody>
          <a:bodyPr/>
          <a:lstStyle/>
          <a:p>
            <a:fld id="{DDDCACD8-416A-4914-BFDA-990F533786D4}" type="slidenum">
              <a:rPr lang="en-IN" smtClean="0"/>
              <a:t>‹#›</a:t>
            </a:fld>
            <a:endParaRPr lang="en-IN"/>
          </a:p>
        </p:txBody>
      </p:sp>
    </p:spTree>
    <p:extLst>
      <p:ext uri="{BB962C8B-B14F-4D97-AF65-F5344CB8AC3E}">
        <p14:creationId xmlns:p14="http://schemas.microsoft.com/office/powerpoint/2010/main" val="2596374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A8126-7401-A196-A23D-04B8C3989C0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C6B4F6F-D2AF-197A-7370-4F3B77EF4C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327092-01C8-3258-699D-635541BBAE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1F3163E-69BD-8878-4AAD-27A650668A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C7374B5-695A-2DE9-8A2E-3A4ED851FB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C995E25-E276-DCA6-DB3F-BC951527800B}"/>
              </a:ext>
            </a:extLst>
          </p:cNvPr>
          <p:cNvSpPr>
            <a:spLocks noGrp="1"/>
          </p:cNvSpPr>
          <p:nvPr>
            <p:ph type="dt" sz="half" idx="10"/>
          </p:nvPr>
        </p:nvSpPr>
        <p:spPr/>
        <p:txBody>
          <a:bodyPr/>
          <a:lstStyle/>
          <a:p>
            <a:fld id="{1FE65684-6DEE-4DE2-AA25-2AAB43385E67}" type="datetimeFigureOut">
              <a:rPr lang="en-IN" smtClean="0"/>
              <a:t>26-09-2024</a:t>
            </a:fld>
            <a:endParaRPr lang="en-IN"/>
          </a:p>
        </p:txBody>
      </p:sp>
      <p:sp>
        <p:nvSpPr>
          <p:cNvPr id="8" name="Footer Placeholder 7">
            <a:extLst>
              <a:ext uri="{FF2B5EF4-FFF2-40B4-BE49-F238E27FC236}">
                <a16:creationId xmlns:a16="http://schemas.microsoft.com/office/drawing/2014/main" id="{7F5235AE-7491-FA2D-B0FA-1B149C7B858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D6CC072-520F-C50A-FEA0-A111719DBB38}"/>
              </a:ext>
            </a:extLst>
          </p:cNvPr>
          <p:cNvSpPr>
            <a:spLocks noGrp="1"/>
          </p:cNvSpPr>
          <p:nvPr>
            <p:ph type="sldNum" sz="quarter" idx="12"/>
          </p:nvPr>
        </p:nvSpPr>
        <p:spPr/>
        <p:txBody>
          <a:bodyPr/>
          <a:lstStyle/>
          <a:p>
            <a:fld id="{DDDCACD8-416A-4914-BFDA-990F533786D4}" type="slidenum">
              <a:rPr lang="en-IN" smtClean="0"/>
              <a:t>‹#›</a:t>
            </a:fld>
            <a:endParaRPr lang="en-IN"/>
          </a:p>
        </p:txBody>
      </p:sp>
    </p:spTree>
    <p:extLst>
      <p:ext uri="{BB962C8B-B14F-4D97-AF65-F5344CB8AC3E}">
        <p14:creationId xmlns:p14="http://schemas.microsoft.com/office/powerpoint/2010/main" val="353970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F9690-A523-B741-A5CC-631C4AAB69C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47B0745-25B7-B695-A44D-994BB4E690A9}"/>
              </a:ext>
            </a:extLst>
          </p:cNvPr>
          <p:cNvSpPr>
            <a:spLocks noGrp="1"/>
          </p:cNvSpPr>
          <p:nvPr>
            <p:ph type="dt" sz="half" idx="10"/>
          </p:nvPr>
        </p:nvSpPr>
        <p:spPr/>
        <p:txBody>
          <a:bodyPr/>
          <a:lstStyle/>
          <a:p>
            <a:fld id="{1FE65684-6DEE-4DE2-AA25-2AAB43385E67}" type="datetimeFigureOut">
              <a:rPr lang="en-IN" smtClean="0"/>
              <a:t>26-09-2024</a:t>
            </a:fld>
            <a:endParaRPr lang="en-IN"/>
          </a:p>
        </p:txBody>
      </p:sp>
      <p:sp>
        <p:nvSpPr>
          <p:cNvPr id="4" name="Footer Placeholder 3">
            <a:extLst>
              <a:ext uri="{FF2B5EF4-FFF2-40B4-BE49-F238E27FC236}">
                <a16:creationId xmlns:a16="http://schemas.microsoft.com/office/drawing/2014/main" id="{899B9686-4334-851F-E549-8C828DEE083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5BA3659-5FE0-A268-4DBE-14121FF09AA7}"/>
              </a:ext>
            </a:extLst>
          </p:cNvPr>
          <p:cNvSpPr>
            <a:spLocks noGrp="1"/>
          </p:cNvSpPr>
          <p:nvPr>
            <p:ph type="sldNum" sz="quarter" idx="12"/>
          </p:nvPr>
        </p:nvSpPr>
        <p:spPr/>
        <p:txBody>
          <a:bodyPr/>
          <a:lstStyle/>
          <a:p>
            <a:fld id="{DDDCACD8-416A-4914-BFDA-990F533786D4}" type="slidenum">
              <a:rPr lang="en-IN" smtClean="0"/>
              <a:t>‹#›</a:t>
            </a:fld>
            <a:endParaRPr lang="en-IN"/>
          </a:p>
        </p:txBody>
      </p:sp>
    </p:spTree>
    <p:extLst>
      <p:ext uri="{BB962C8B-B14F-4D97-AF65-F5344CB8AC3E}">
        <p14:creationId xmlns:p14="http://schemas.microsoft.com/office/powerpoint/2010/main" val="3198790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6480B1-4E4B-875E-3622-2AAF6945810C}"/>
              </a:ext>
            </a:extLst>
          </p:cNvPr>
          <p:cNvSpPr>
            <a:spLocks noGrp="1"/>
          </p:cNvSpPr>
          <p:nvPr>
            <p:ph type="dt" sz="half" idx="10"/>
          </p:nvPr>
        </p:nvSpPr>
        <p:spPr/>
        <p:txBody>
          <a:bodyPr/>
          <a:lstStyle/>
          <a:p>
            <a:fld id="{1FE65684-6DEE-4DE2-AA25-2AAB43385E67}" type="datetimeFigureOut">
              <a:rPr lang="en-IN" smtClean="0"/>
              <a:t>26-09-2024</a:t>
            </a:fld>
            <a:endParaRPr lang="en-IN"/>
          </a:p>
        </p:txBody>
      </p:sp>
      <p:sp>
        <p:nvSpPr>
          <p:cNvPr id="3" name="Footer Placeholder 2">
            <a:extLst>
              <a:ext uri="{FF2B5EF4-FFF2-40B4-BE49-F238E27FC236}">
                <a16:creationId xmlns:a16="http://schemas.microsoft.com/office/drawing/2014/main" id="{5037CBC9-5207-617B-2E89-D6683A1C82A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8F32314-EFDE-80A5-20C1-EBC7CBD5FE93}"/>
              </a:ext>
            </a:extLst>
          </p:cNvPr>
          <p:cNvSpPr>
            <a:spLocks noGrp="1"/>
          </p:cNvSpPr>
          <p:nvPr>
            <p:ph type="sldNum" sz="quarter" idx="12"/>
          </p:nvPr>
        </p:nvSpPr>
        <p:spPr/>
        <p:txBody>
          <a:bodyPr/>
          <a:lstStyle/>
          <a:p>
            <a:fld id="{DDDCACD8-416A-4914-BFDA-990F533786D4}" type="slidenum">
              <a:rPr lang="en-IN" smtClean="0"/>
              <a:t>‹#›</a:t>
            </a:fld>
            <a:endParaRPr lang="en-IN"/>
          </a:p>
        </p:txBody>
      </p:sp>
    </p:spTree>
    <p:extLst>
      <p:ext uri="{BB962C8B-B14F-4D97-AF65-F5344CB8AC3E}">
        <p14:creationId xmlns:p14="http://schemas.microsoft.com/office/powerpoint/2010/main" val="3997952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1BEA8-D595-D52A-CD86-CB6D63EFE4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C54B880-ADD1-EA5D-2D25-018292629D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D6E13E1-2E29-2F7A-CFA2-085A994A04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4C6AC6-C1FC-9CA9-CAEC-0CF7D8880F4E}"/>
              </a:ext>
            </a:extLst>
          </p:cNvPr>
          <p:cNvSpPr>
            <a:spLocks noGrp="1"/>
          </p:cNvSpPr>
          <p:nvPr>
            <p:ph type="dt" sz="half" idx="10"/>
          </p:nvPr>
        </p:nvSpPr>
        <p:spPr/>
        <p:txBody>
          <a:bodyPr/>
          <a:lstStyle/>
          <a:p>
            <a:fld id="{1FE65684-6DEE-4DE2-AA25-2AAB43385E67}" type="datetimeFigureOut">
              <a:rPr lang="en-IN" smtClean="0"/>
              <a:t>26-09-2024</a:t>
            </a:fld>
            <a:endParaRPr lang="en-IN"/>
          </a:p>
        </p:txBody>
      </p:sp>
      <p:sp>
        <p:nvSpPr>
          <p:cNvPr id="6" name="Footer Placeholder 5">
            <a:extLst>
              <a:ext uri="{FF2B5EF4-FFF2-40B4-BE49-F238E27FC236}">
                <a16:creationId xmlns:a16="http://schemas.microsoft.com/office/drawing/2014/main" id="{3B8860CD-506D-38A7-68B5-1641485D773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50957A9-50B2-5C41-A664-D57AC6731BFA}"/>
              </a:ext>
            </a:extLst>
          </p:cNvPr>
          <p:cNvSpPr>
            <a:spLocks noGrp="1"/>
          </p:cNvSpPr>
          <p:nvPr>
            <p:ph type="sldNum" sz="quarter" idx="12"/>
          </p:nvPr>
        </p:nvSpPr>
        <p:spPr/>
        <p:txBody>
          <a:bodyPr/>
          <a:lstStyle/>
          <a:p>
            <a:fld id="{DDDCACD8-416A-4914-BFDA-990F533786D4}" type="slidenum">
              <a:rPr lang="en-IN" smtClean="0"/>
              <a:t>‹#›</a:t>
            </a:fld>
            <a:endParaRPr lang="en-IN"/>
          </a:p>
        </p:txBody>
      </p:sp>
    </p:spTree>
    <p:extLst>
      <p:ext uri="{BB962C8B-B14F-4D97-AF65-F5344CB8AC3E}">
        <p14:creationId xmlns:p14="http://schemas.microsoft.com/office/powerpoint/2010/main" val="3989248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469D1-7B46-E3F3-9CEB-8EDBE41BA0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BBB5B1A-991F-3BEF-BE98-7B872EE542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11172A1-FB6C-1998-F647-81BA807465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284737-7584-F767-4399-A0C687BA34DB}"/>
              </a:ext>
            </a:extLst>
          </p:cNvPr>
          <p:cNvSpPr>
            <a:spLocks noGrp="1"/>
          </p:cNvSpPr>
          <p:nvPr>
            <p:ph type="dt" sz="half" idx="10"/>
          </p:nvPr>
        </p:nvSpPr>
        <p:spPr/>
        <p:txBody>
          <a:bodyPr/>
          <a:lstStyle/>
          <a:p>
            <a:fld id="{1FE65684-6DEE-4DE2-AA25-2AAB43385E67}" type="datetimeFigureOut">
              <a:rPr lang="en-IN" smtClean="0"/>
              <a:t>26-09-2024</a:t>
            </a:fld>
            <a:endParaRPr lang="en-IN"/>
          </a:p>
        </p:txBody>
      </p:sp>
      <p:sp>
        <p:nvSpPr>
          <p:cNvPr id="6" name="Footer Placeholder 5">
            <a:extLst>
              <a:ext uri="{FF2B5EF4-FFF2-40B4-BE49-F238E27FC236}">
                <a16:creationId xmlns:a16="http://schemas.microsoft.com/office/drawing/2014/main" id="{963D2BF3-370A-DDC0-D202-3B6957B486A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A21CD55-D8E0-8E72-7982-100BB2B41F5D}"/>
              </a:ext>
            </a:extLst>
          </p:cNvPr>
          <p:cNvSpPr>
            <a:spLocks noGrp="1"/>
          </p:cNvSpPr>
          <p:nvPr>
            <p:ph type="sldNum" sz="quarter" idx="12"/>
          </p:nvPr>
        </p:nvSpPr>
        <p:spPr/>
        <p:txBody>
          <a:bodyPr/>
          <a:lstStyle/>
          <a:p>
            <a:fld id="{DDDCACD8-416A-4914-BFDA-990F533786D4}" type="slidenum">
              <a:rPr lang="en-IN" smtClean="0"/>
              <a:t>‹#›</a:t>
            </a:fld>
            <a:endParaRPr lang="en-IN"/>
          </a:p>
        </p:txBody>
      </p:sp>
    </p:spTree>
    <p:extLst>
      <p:ext uri="{BB962C8B-B14F-4D97-AF65-F5344CB8AC3E}">
        <p14:creationId xmlns:p14="http://schemas.microsoft.com/office/powerpoint/2010/main" val="560006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212311-FC4A-0477-39EF-848BBE5365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06707C3-7944-2B76-672B-72D3352977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8F88738-8179-B31E-F50E-7724AE8708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E65684-6DEE-4DE2-AA25-2AAB43385E67}" type="datetimeFigureOut">
              <a:rPr lang="en-IN" smtClean="0"/>
              <a:t>26-09-2024</a:t>
            </a:fld>
            <a:endParaRPr lang="en-IN"/>
          </a:p>
        </p:txBody>
      </p:sp>
      <p:sp>
        <p:nvSpPr>
          <p:cNvPr id="5" name="Footer Placeholder 4">
            <a:extLst>
              <a:ext uri="{FF2B5EF4-FFF2-40B4-BE49-F238E27FC236}">
                <a16:creationId xmlns:a16="http://schemas.microsoft.com/office/drawing/2014/main" id="{4095381F-1C9F-1F56-D4C1-006DCA1854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FFEEF77-A00D-D424-225C-29493133F3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DCACD8-416A-4914-BFDA-990F533786D4}" type="slidenum">
              <a:rPr lang="en-IN" smtClean="0"/>
              <a:t>‹#›</a:t>
            </a:fld>
            <a:endParaRPr lang="en-IN"/>
          </a:p>
        </p:txBody>
      </p:sp>
    </p:spTree>
    <p:extLst>
      <p:ext uri="{BB962C8B-B14F-4D97-AF65-F5344CB8AC3E}">
        <p14:creationId xmlns:p14="http://schemas.microsoft.com/office/powerpoint/2010/main" val="3713982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rkujur778@gmail.com"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hbr.org/2020/12/digital-tools-are-revolutionizing-mental-health-care-in-the-u-s" TargetMode="External"/><Relationship Id="rId2" Type="http://schemas.openxmlformats.org/officeDocument/2006/relationships/hyperlink" Target="https://journal.hmjournals.com/index.php/JMHIB"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5" name="Isosceles Triangle 4">
            <a:extLst>
              <a:ext uri="{FF2B5EF4-FFF2-40B4-BE49-F238E27FC236}">
                <a16:creationId xmlns:a16="http://schemas.microsoft.com/office/drawing/2014/main" id="{52C0D434-6983-3383-08E5-32F0DEBA0292}"/>
              </a:ext>
            </a:extLst>
          </p:cNvPr>
          <p:cNvSpPr/>
          <p:nvPr/>
        </p:nvSpPr>
        <p:spPr>
          <a:xfrm>
            <a:off x="4247733" y="15591436"/>
            <a:ext cx="2359687" cy="3155183"/>
          </a:xfrm>
          <a:prstGeom prst="triangle">
            <a:avLst/>
          </a:prstGeom>
          <a:blipFill>
            <a:blip r:embed="rId2"/>
            <a:stretch>
              <a:fillRect/>
            </a:stretch>
          </a:blipFill>
          <a:ln>
            <a:noFill/>
          </a:ln>
          <a:effectLst>
            <a:outerShdw blurRad="165100" dist="127000" dir="5400000" sx="97000" sy="97000" algn="ctr" rotWithShape="0">
              <a:srgbClr val="000000">
                <a:alpha val="8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Isosceles Triangle 6">
            <a:extLst>
              <a:ext uri="{FF2B5EF4-FFF2-40B4-BE49-F238E27FC236}">
                <a16:creationId xmlns:a16="http://schemas.microsoft.com/office/drawing/2014/main" id="{BDB385D1-4BBB-924C-D6D3-6A8ED917FB3D}"/>
              </a:ext>
            </a:extLst>
          </p:cNvPr>
          <p:cNvSpPr/>
          <p:nvPr/>
        </p:nvSpPr>
        <p:spPr>
          <a:xfrm rot="10800000">
            <a:off x="1945193" y="-5625547"/>
            <a:ext cx="3890388" cy="5235191"/>
          </a:xfrm>
          <a:prstGeom prst="triangle">
            <a:avLst/>
          </a:prstGeom>
          <a:blipFill>
            <a:blip r:embed="rId2"/>
            <a:stretch>
              <a:fillRect/>
            </a:stretch>
          </a:blipFill>
          <a:ln>
            <a:noFill/>
          </a:ln>
          <a:effectLst>
            <a:outerShdw blurRad="165100" dist="127000" dir="13800000" sx="97000" sy="97000" algn="ctr" rotWithShape="0">
              <a:srgbClr val="000000">
                <a:alpha val="8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Isosceles Triangle 7">
            <a:extLst>
              <a:ext uri="{FF2B5EF4-FFF2-40B4-BE49-F238E27FC236}">
                <a16:creationId xmlns:a16="http://schemas.microsoft.com/office/drawing/2014/main" id="{1D921D4E-8E9B-AC8F-C8C9-45DF53C33EF6}"/>
              </a:ext>
            </a:extLst>
          </p:cNvPr>
          <p:cNvSpPr/>
          <p:nvPr/>
        </p:nvSpPr>
        <p:spPr>
          <a:xfrm>
            <a:off x="-258418" y="7208600"/>
            <a:ext cx="3890388" cy="5235191"/>
          </a:xfrm>
          <a:prstGeom prst="triangle">
            <a:avLst/>
          </a:prstGeom>
          <a:blipFill>
            <a:blip r:embed="rId2"/>
            <a:stretch>
              <a:fillRect/>
            </a:stretch>
          </a:blipFill>
          <a:ln>
            <a:noFill/>
          </a:ln>
          <a:effectLst>
            <a:outerShdw blurRad="165100" dist="127000" dir="5400000" sx="97000" sy="97000" algn="ctr" rotWithShape="0">
              <a:srgbClr val="000000">
                <a:alpha val="8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FCC5AAC4-68C2-FA5E-23F9-C126891F78A8}"/>
              </a:ext>
            </a:extLst>
          </p:cNvPr>
          <p:cNvSpPr/>
          <p:nvPr/>
        </p:nvSpPr>
        <p:spPr>
          <a:xfrm>
            <a:off x="2149316" y="827250"/>
            <a:ext cx="7372531" cy="1754326"/>
          </a:xfrm>
          <a:prstGeom prst="rect">
            <a:avLst/>
          </a:prstGeom>
          <a:noFill/>
        </p:spPr>
        <p:txBody>
          <a:bodyPr wrap="none" lIns="91440" tIns="45720" rIns="91440" bIns="45720">
            <a:spAutoFit/>
          </a:bodyPr>
          <a:lstStyle/>
          <a:p>
            <a:pPr algn="ctr"/>
            <a:r>
              <a:rPr lang="en-IN" sz="5400" dirty="0">
                <a:solidFill>
                  <a:schemeClr val="accent2">
                    <a:lumMod val="75000"/>
                  </a:schemeClr>
                </a:solidFill>
                <a:latin typeface="Algerian" panose="04020705040A02060702" pitchFamily="82" charset="0"/>
              </a:rPr>
              <a:t>Affordable Mental</a:t>
            </a:r>
          </a:p>
          <a:p>
            <a:pPr algn="ctr"/>
            <a:r>
              <a:rPr lang="en-IN" sz="5400" dirty="0">
                <a:solidFill>
                  <a:schemeClr val="accent2">
                    <a:lumMod val="75000"/>
                  </a:schemeClr>
                </a:solidFill>
                <a:latin typeface="Algerian" panose="04020705040A02060702" pitchFamily="82" charset="0"/>
              </a:rPr>
              <a:t> Health Chatbot</a:t>
            </a:r>
            <a:endParaRPr lang="en-US" sz="5400" b="1" cap="none" spc="0" dirty="0">
              <a:ln w="22225">
                <a:solidFill>
                  <a:schemeClr val="accent2"/>
                </a:solidFill>
                <a:prstDash val="solid"/>
              </a:ln>
              <a:solidFill>
                <a:schemeClr val="accent2">
                  <a:lumMod val="75000"/>
                </a:schemeClr>
              </a:solidFill>
              <a:effectLst/>
            </a:endParaRPr>
          </a:p>
        </p:txBody>
      </p:sp>
      <p:sp>
        <p:nvSpPr>
          <p:cNvPr id="6" name="TextBox 5">
            <a:extLst>
              <a:ext uri="{FF2B5EF4-FFF2-40B4-BE49-F238E27FC236}">
                <a16:creationId xmlns:a16="http://schemas.microsoft.com/office/drawing/2014/main" id="{4D0A44E5-DC56-0ABF-1DA3-7070EB7308F8}"/>
              </a:ext>
            </a:extLst>
          </p:cNvPr>
          <p:cNvSpPr txBox="1"/>
          <p:nvPr/>
        </p:nvSpPr>
        <p:spPr>
          <a:xfrm>
            <a:off x="6491591" y="3872645"/>
            <a:ext cx="5700409" cy="1569660"/>
          </a:xfrm>
          <a:prstGeom prst="rect">
            <a:avLst/>
          </a:prstGeom>
          <a:noFill/>
        </p:spPr>
        <p:txBody>
          <a:bodyPr wrap="square" rtlCol="0">
            <a:spAutoFit/>
          </a:bodyPr>
          <a:lstStyle/>
          <a:p>
            <a:r>
              <a:rPr lang="en-IN" sz="2400" b="1" dirty="0"/>
              <a:t>BY:</a:t>
            </a:r>
          </a:p>
          <a:p>
            <a:r>
              <a:rPr lang="en-IN" sz="2400" b="1" dirty="0"/>
              <a:t>NAME: ROHIT RANJAN KUJUR</a:t>
            </a:r>
          </a:p>
          <a:p>
            <a:r>
              <a:rPr lang="en-IN" sz="2400" b="1" dirty="0"/>
              <a:t>EMAIL: </a:t>
            </a:r>
            <a:r>
              <a:rPr lang="en-IN" sz="2400" b="1" dirty="0">
                <a:hlinkClick r:id="rId3"/>
              </a:rPr>
              <a:t>rkujur778@gmail.com</a:t>
            </a:r>
            <a:endParaRPr lang="en-IN" sz="2400" b="1" dirty="0"/>
          </a:p>
          <a:p>
            <a:r>
              <a:rPr lang="en-IN" sz="2400" b="1" dirty="0"/>
              <a:t>PHONE : 7488778693</a:t>
            </a:r>
            <a:endParaRPr lang="en-GB" sz="2400" b="1" dirty="0"/>
          </a:p>
        </p:txBody>
      </p:sp>
    </p:spTree>
    <p:extLst>
      <p:ext uri="{BB962C8B-B14F-4D97-AF65-F5344CB8AC3E}">
        <p14:creationId xmlns:p14="http://schemas.microsoft.com/office/powerpoint/2010/main" val="896164476"/>
      </p:ext>
    </p:extLst>
  </p:cSld>
  <p:clrMapOvr>
    <a:masterClrMapping/>
  </p:clrMapOvr>
  <p:transition spd="slow" advTm="641">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5" name="Isosceles Triangle 4">
            <a:extLst>
              <a:ext uri="{FF2B5EF4-FFF2-40B4-BE49-F238E27FC236}">
                <a16:creationId xmlns:a16="http://schemas.microsoft.com/office/drawing/2014/main" id="{52C0D434-6983-3383-08E5-32F0DEBA0292}"/>
              </a:ext>
            </a:extLst>
          </p:cNvPr>
          <p:cNvSpPr/>
          <p:nvPr/>
        </p:nvSpPr>
        <p:spPr>
          <a:xfrm>
            <a:off x="3890387" y="3702817"/>
            <a:ext cx="2359687" cy="3155183"/>
          </a:xfrm>
          <a:prstGeom prst="triangle">
            <a:avLst/>
          </a:prstGeom>
          <a:blipFill>
            <a:blip r:embed="rId2"/>
            <a:stretch>
              <a:fillRect/>
            </a:stretch>
          </a:blipFill>
          <a:ln>
            <a:noFill/>
          </a:ln>
          <a:effectLst>
            <a:outerShdw blurRad="165100" dist="127000" dir="5400000" sx="97000" sy="97000" algn="ctr" rotWithShape="0">
              <a:srgbClr val="000000">
                <a:alpha val="8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Isosceles Triangle 6">
            <a:extLst>
              <a:ext uri="{FF2B5EF4-FFF2-40B4-BE49-F238E27FC236}">
                <a16:creationId xmlns:a16="http://schemas.microsoft.com/office/drawing/2014/main" id="{BDB385D1-4BBB-924C-D6D3-6A8ED917FB3D}"/>
              </a:ext>
            </a:extLst>
          </p:cNvPr>
          <p:cNvSpPr/>
          <p:nvPr/>
        </p:nvSpPr>
        <p:spPr>
          <a:xfrm rot="10800000">
            <a:off x="1945194" y="0"/>
            <a:ext cx="3890388" cy="5235191"/>
          </a:xfrm>
          <a:prstGeom prst="triangle">
            <a:avLst/>
          </a:prstGeom>
          <a:blipFill>
            <a:blip r:embed="rId3"/>
            <a:stretch>
              <a:fillRect/>
            </a:stretch>
          </a:blipFill>
          <a:ln>
            <a:noFill/>
          </a:ln>
          <a:effectLst>
            <a:outerShdw blurRad="165100" dist="127000" dir="13800000" sx="97000" sy="97000" algn="ctr" rotWithShape="0">
              <a:srgbClr val="000000">
                <a:alpha val="8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Isosceles Triangle 7">
            <a:extLst>
              <a:ext uri="{FF2B5EF4-FFF2-40B4-BE49-F238E27FC236}">
                <a16:creationId xmlns:a16="http://schemas.microsoft.com/office/drawing/2014/main" id="{1D921D4E-8E9B-AC8F-C8C9-45DF53C33EF6}"/>
              </a:ext>
            </a:extLst>
          </p:cNvPr>
          <p:cNvSpPr/>
          <p:nvPr/>
        </p:nvSpPr>
        <p:spPr>
          <a:xfrm>
            <a:off x="0" y="1622809"/>
            <a:ext cx="3890388" cy="5235191"/>
          </a:xfrm>
          <a:prstGeom prst="triangle">
            <a:avLst/>
          </a:prstGeom>
          <a:blipFill>
            <a:blip r:embed="rId4"/>
            <a:stretch>
              <a:fillRect/>
            </a:stretch>
          </a:blipFill>
          <a:ln>
            <a:noFill/>
          </a:ln>
          <a:effectLst>
            <a:outerShdw blurRad="165100" dist="127000" dir="5400000" sx="97000" sy="97000" algn="ctr" rotWithShape="0">
              <a:srgbClr val="000000">
                <a:alpha val="88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2D4770BE-56C4-CD68-241F-1E2152BFAF14}"/>
              </a:ext>
            </a:extLst>
          </p:cNvPr>
          <p:cNvSpPr txBox="1"/>
          <p:nvPr/>
        </p:nvSpPr>
        <p:spPr>
          <a:xfrm>
            <a:off x="6878277" y="2554152"/>
            <a:ext cx="3907135" cy="243143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0" i="0" dirty="0">
                <a:solidFill>
                  <a:schemeClr val="accent2">
                    <a:lumMod val="75000"/>
                  </a:schemeClr>
                </a:solidFill>
                <a:effectLst/>
                <a:latin typeface="Söhne"/>
              </a:rPr>
              <a:t>Challenges in Access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chemeClr val="tx2">
                  <a:lumMod val="50000"/>
                </a:schemeClr>
              </a:solidFill>
              <a:effectLst/>
              <a:latin typeface="Söhne"/>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n-US" b="0" i="0" dirty="0">
                <a:solidFill>
                  <a:schemeClr val="tx2">
                    <a:lumMod val="50000"/>
                  </a:schemeClr>
                </a:solidFill>
                <a:effectLst/>
                <a:latin typeface="Söhne"/>
              </a:rPr>
              <a:t>Many students face barriers to accessing mental health services, including high costs, stigma, and limited availability of resources, which can lead to untreated mental health issues and decreased academic performance.</a:t>
            </a:r>
            <a:endParaRPr kumimoji="0" lang="en-IN" b="0" i="0" u="none" strike="noStrike" kern="1200" cap="none" spc="0" normalizeH="0" baseline="0" noProof="0" dirty="0">
              <a:ln>
                <a:noFill/>
              </a:ln>
              <a:solidFill>
                <a:schemeClr val="tx2">
                  <a:lumMod val="50000"/>
                </a:schemeClr>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BFEF9D97-9CFC-0444-4134-B24EA756FCCB}"/>
              </a:ext>
            </a:extLst>
          </p:cNvPr>
          <p:cNvSpPr txBox="1"/>
          <p:nvPr/>
        </p:nvSpPr>
        <p:spPr>
          <a:xfrm>
            <a:off x="371667" y="-2010497"/>
            <a:ext cx="9845352" cy="954107"/>
          </a:xfrm>
          <a:prstGeom prst="rect">
            <a:avLst/>
          </a:prstGeom>
          <a:noFill/>
        </p:spPr>
        <p:txBody>
          <a:bodyPr wrap="square" rtlCol="0">
            <a:spAutoFit/>
          </a:bodyPr>
          <a:lstStyle/>
          <a:p>
            <a:pPr>
              <a:defRPr/>
            </a:pPr>
            <a:r>
              <a:rPr lang="en-US" sz="2800" b="1" dirty="0">
                <a:solidFill>
                  <a:schemeClr val="accent2">
                    <a:lumMod val="75000"/>
                  </a:schemeClr>
                </a:solidFill>
              </a:rPr>
              <a:t>Problem Statement: Addressing Mental Health Accessibility for Students</a:t>
            </a:r>
          </a:p>
        </p:txBody>
      </p:sp>
      <p:sp>
        <p:nvSpPr>
          <p:cNvPr id="14" name="Oval 13">
            <a:extLst>
              <a:ext uri="{FF2B5EF4-FFF2-40B4-BE49-F238E27FC236}">
                <a16:creationId xmlns:a16="http://schemas.microsoft.com/office/drawing/2014/main" id="{64639DD6-D39F-BB6C-4BB6-7265EE46AD6E}"/>
              </a:ext>
            </a:extLst>
          </p:cNvPr>
          <p:cNvSpPr/>
          <p:nvPr/>
        </p:nvSpPr>
        <p:spPr>
          <a:xfrm>
            <a:off x="371667" y="-1748887"/>
            <a:ext cx="74645" cy="95065"/>
          </a:xfrm>
          <a:prstGeom prst="ellipse">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888171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3000" advTm="1000">
        <p159:morph option="byObject"/>
      </p:transition>
    </mc:Choice>
    <mc:Fallback xmlns="">
      <p:transition spd="slow" advTm="1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a:extLst>
            <a:ext uri="{FF2B5EF4-FFF2-40B4-BE49-F238E27FC236}">
              <a16:creationId xmlns:a16="http://schemas.microsoft.com/office/drawing/2014/main" id="{830D9836-929F-9B04-4C60-F133A984946D}"/>
            </a:ext>
          </a:extLst>
        </p:cNvPr>
        <p:cNvGrpSpPr/>
        <p:nvPr/>
      </p:nvGrpSpPr>
      <p:grpSpPr>
        <a:xfrm>
          <a:off x="0" y="0"/>
          <a:ext cx="0" cy="0"/>
          <a:chOff x="0" y="0"/>
          <a:chExt cx="0" cy="0"/>
        </a:xfrm>
      </p:grpSpPr>
      <p:grpSp>
        <p:nvGrpSpPr>
          <p:cNvPr id="17" name="Group 16">
            <a:extLst>
              <a:ext uri="{FF2B5EF4-FFF2-40B4-BE49-F238E27FC236}">
                <a16:creationId xmlns:a16="http://schemas.microsoft.com/office/drawing/2014/main" id="{9F25D5B0-95BF-D77F-1E4E-67406A786003}"/>
              </a:ext>
            </a:extLst>
          </p:cNvPr>
          <p:cNvGrpSpPr/>
          <p:nvPr/>
        </p:nvGrpSpPr>
        <p:grpSpPr>
          <a:xfrm>
            <a:off x="6916526" y="-178610"/>
            <a:ext cx="7067476" cy="6042911"/>
            <a:chOff x="6916526" y="-488442"/>
            <a:chExt cx="7067476" cy="6352744"/>
          </a:xfrm>
          <a:blipFill>
            <a:blip r:embed="rId2"/>
            <a:stretch>
              <a:fillRect/>
            </a:stretch>
          </a:blipFill>
          <a:effectLst>
            <a:outerShdw blurRad="139700" dist="38100" dir="5400000" sx="101000" sy="101000" algn="t" rotWithShape="0">
              <a:prstClr val="black">
                <a:alpha val="62000"/>
              </a:prstClr>
            </a:outerShdw>
          </a:effectLst>
        </p:grpSpPr>
        <p:sp>
          <p:nvSpPr>
            <p:cNvPr id="39" name="Rectangle 38">
              <a:extLst>
                <a:ext uri="{FF2B5EF4-FFF2-40B4-BE49-F238E27FC236}">
                  <a16:creationId xmlns:a16="http://schemas.microsoft.com/office/drawing/2014/main" id="{30F8C741-BE81-C0F1-8489-451EA2EAF3B8}"/>
                </a:ext>
              </a:extLst>
            </p:cNvPr>
            <p:cNvSpPr/>
            <p:nvPr/>
          </p:nvSpPr>
          <p:spPr>
            <a:xfrm rot="2875322">
              <a:off x="9210516" y="-2782432"/>
              <a:ext cx="1819470" cy="6407449"/>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39">
              <a:extLst>
                <a:ext uri="{FF2B5EF4-FFF2-40B4-BE49-F238E27FC236}">
                  <a16:creationId xmlns:a16="http://schemas.microsoft.com/office/drawing/2014/main" id="{2E96B77D-2760-B053-0B03-B447426A7B09}"/>
                </a:ext>
              </a:extLst>
            </p:cNvPr>
            <p:cNvSpPr/>
            <p:nvPr/>
          </p:nvSpPr>
          <p:spPr>
            <a:xfrm rot="2875322">
              <a:off x="9704672" y="-657116"/>
              <a:ext cx="1819470" cy="6407449"/>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Rectangle 40">
              <a:extLst>
                <a:ext uri="{FF2B5EF4-FFF2-40B4-BE49-F238E27FC236}">
                  <a16:creationId xmlns:a16="http://schemas.microsoft.com/office/drawing/2014/main" id="{A724C221-6FC2-F378-7155-0CC8E42F6794}"/>
                </a:ext>
              </a:extLst>
            </p:cNvPr>
            <p:cNvSpPr/>
            <p:nvPr/>
          </p:nvSpPr>
          <p:spPr>
            <a:xfrm rot="2875322">
              <a:off x="9870543" y="1750842"/>
              <a:ext cx="1819470" cy="6407449"/>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3" name="Rectangle 8">
            <a:extLst>
              <a:ext uri="{FF2B5EF4-FFF2-40B4-BE49-F238E27FC236}">
                <a16:creationId xmlns:a16="http://schemas.microsoft.com/office/drawing/2014/main" id="{27A4DADF-4860-8462-850B-8DF26E265969}"/>
              </a:ext>
            </a:extLst>
          </p:cNvPr>
          <p:cNvSpPr>
            <a:spLocks noChangeArrowheads="1"/>
          </p:cNvSpPr>
          <p:nvPr/>
        </p:nvSpPr>
        <p:spPr bwMode="auto">
          <a:xfrm>
            <a:off x="-1" y="-53303"/>
            <a:ext cx="10173456" cy="646331"/>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4" name="TextBox 23">
            <a:extLst>
              <a:ext uri="{FF2B5EF4-FFF2-40B4-BE49-F238E27FC236}">
                <a16:creationId xmlns:a16="http://schemas.microsoft.com/office/drawing/2014/main" id="{0D54CC77-2374-8CC2-6F6F-C082596F66EF}"/>
              </a:ext>
            </a:extLst>
          </p:cNvPr>
          <p:cNvSpPr txBox="1"/>
          <p:nvPr/>
        </p:nvSpPr>
        <p:spPr>
          <a:xfrm>
            <a:off x="418319" y="260882"/>
            <a:ext cx="9845352" cy="954107"/>
          </a:xfrm>
          <a:prstGeom prst="rect">
            <a:avLst/>
          </a:prstGeom>
          <a:noFill/>
        </p:spPr>
        <p:txBody>
          <a:bodyPr wrap="square" rtlCol="0">
            <a:spAutoFit/>
          </a:bodyPr>
          <a:lstStyle/>
          <a:p>
            <a:pPr>
              <a:defRPr/>
            </a:pPr>
            <a:r>
              <a:rPr lang="en-US" sz="2800" dirty="0">
                <a:solidFill>
                  <a:schemeClr val="accent2">
                    <a:lumMod val="75000"/>
                  </a:schemeClr>
                </a:solidFill>
                <a:latin typeface="Calibri" panose="020F0502020204030204"/>
              </a:rPr>
              <a:t>Importance of Mental Health Support:</a:t>
            </a:r>
          </a:p>
          <a:p>
            <a:pPr>
              <a:defRPr/>
            </a:pPr>
            <a:r>
              <a:rPr lang="en-US" sz="2800" dirty="0">
                <a:solidFill>
                  <a:schemeClr val="accent2">
                    <a:lumMod val="75000"/>
                  </a:schemeClr>
                </a:solidFill>
                <a:latin typeface="Calibri" panose="020F0502020204030204"/>
              </a:rPr>
              <a:t>Significance and Impact </a:t>
            </a:r>
            <a:endParaRPr kumimoji="0" lang="en-IN" sz="2800" b="0" i="0" u="none" strike="noStrike" kern="1200" cap="none" spc="0" normalizeH="0" baseline="0" noProof="0" dirty="0">
              <a:ln>
                <a:noFill/>
              </a:ln>
              <a:solidFill>
                <a:schemeClr val="accent2">
                  <a:lumMod val="75000"/>
                </a:schemeClr>
              </a:solidFill>
              <a:effectLst/>
              <a:uLnTx/>
              <a:uFillTx/>
              <a:latin typeface="Calibri" panose="020F0502020204030204"/>
              <a:ea typeface="+mn-ea"/>
              <a:cs typeface="+mn-cs"/>
            </a:endParaRPr>
          </a:p>
        </p:txBody>
      </p:sp>
      <p:sp>
        <p:nvSpPr>
          <p:cNvPr id="34" name="Oval 33">
            <a:extLst>
              <a:ext uri="{FF2B5EF4-FFF2-40B4-BE49-F238E27FC236}">
                <a16:creationId xmlns:a16="http://schemas.microsoft.com/office/drawing/2014/main" id="{DB37C381-EC97-5441-78DE-6BCDB2908AFE}"/>
              </a:ext>
            </a:extLst>
          </p:cNvPr>
          <p:cNvSpPr/>
          <p:nvPr/>
        </p:nvSpPr>
        <p:spPr>
          <a:xfrm>
            <a:off x="436981" y="-2021128"/>
            <a:ext cx="74645" cy="95065"/>
          </a:xfrm>
          <a:prstGeom prst="ellipse">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Rectangle 7">
            <a:extLst>
              <a:ext uri="{FF2B5EF4-FFF2-40B4-BE49-F238E27FC236}">
                <a16:creationId xmlns:a16="http://schemas.microsoft.com/office/drawing/2014/main" id="{3EB3DFA9-7579-418A-32B6-A357F4C898AC}"/>
              </a:ext>
            </a:extLst>
          </p:cNvPr>
          <p:cNvSpPr>
            <a:spLocks noChangeArrowheads="1"/>
          </p:cNvSpPr>
          <p:nvPr/>
        </p:nvSpPr>
        <p:spPr bwMode="auto">
          <a:xfrm>
            <a:off x="512796" y="1507648"/>
            <a:ext cx="6710266" cy="5078313"/>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Enhancing Academic Performance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Access to mental health support significantly improves students' academic performance by addressing emotional and psychological barriers, leading to better focus, motivation, and overall engagement in their studies.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r>
              <a:rPr lang="en-US" b="1" dirty="0"/>
              <a:t>Promoting Well-being and Resilience</a:t>
            </a:r>
          </a:p>
          <a:p>
            <a:r>
              <a:rPr lang="en-US" dirty="0"/>
              <a:t>Mental health support fosters resilience among students, equipping them with coping strategies to manage stress and anxiety, ultimately contributing to their long-term emotional well-being and personal development.</a:t>
            </a:r>
          </a:p>
          <a:p>
            <a:endParaRPr lang="en-US" dirty="0"/>
          </a:p>
          <a:p>
            <a:r>
              <a:rPr lang="en-US" b="1" dirty="0"/>
              <a:t>Reducing Stigma and Isolation</a:t>
            </a:r>
          </a:p>
          <a:p>
            <a:r>
              <a:rPr lang="en-US" dirty="0"/>
              <a:t>Providing accessible mental health resources helps reduce the stigma associated with seeking help, encouraging open conversations about mental health issues and creating a supportive community that diminishes feelings of isolation among students.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6" name="TextBox 35">
            <a:extLst>
              <a:ext uri="{FF2B5EF4-FFF2-40B4-BE49-F238E27FC236}">
                <a16:creationId xmlns:a16="http://schemas.microsoft.com/office/drawing/2014/main" id="{F43B8ECE-DC7B-4E74-66F4-685767EBEDA3}"/>
              </a:ext>
            </a:extLst>
          </p:cNvPr>
          <p:cNvSpPr txBox="1"/>
          <p:nvPr/>
        </p:nvSpPr>
        <p:spPr>
          <a:xfrm>
            <a:off x="474304" y="-2282738"/>
            <a:ext cx="6850226" cy="9541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solidFill>
                  <a:schemeClr val="accent2">
                    <a:lumMod val="75000"/>
                  </a:schemeClr>
                </a:solidFill>
                <a:latin typeface="Calibri" panose="020F0502020204030204"/>
              </a:rPr>
              <a:t>Importance of Mental Health Support: Significance and Impact </a:t>
            </a:r>
            <a:endParaRPr kumimoji="0" lang="en-IN" sz="2800" b="0" i="0" u="none" strike="noStrike" kern="1200" cap="none" spc="0" normalizeH="0" baseline="0" noProof="0" dirty="0">
              <a:ln>
                <a:noFill/>
              </a:ln>
              <a:solidFill>
                <a:schemeClr val="accent2">
                  <a:lumMod val="75000"/>
                </a:schemeClr>
              </a:solidFill>
              <a:effectLst/>
              <a:uLnTx/>
              <a:uFillTx/>
              <a:latin typeface="Calibri" panose="020F0502020204030204"/>
              <a:ea typeface="+mn-ea"/>
              <a:cs typeface="+mn-cs"/>
            </a:endParaRPr>
          </a:p>
        </p:txBody>
      </p:sp>
      <p:sp>
        <p:nvSpPr>
          <p:cNvPr id="37" name="Rectangle 7">
            <a:extLst>
              <a:ext uri="{FF2B5EF4-FFF2-40B4-BE49-F238E27FC236}">
                <a16:creationId xmlns:a16="http://schemas.microsoft.com/office/drawing/2014/main" id="{8E645968-431D-D4B8-5EFF-3227DEFC042D}"/>
              </a:ext>
            </a:extLst>
          </p:cNvPr>
          <p:cNvSpPr>
            <a:spLocks noChangeArrowheads="1"/>
          </p:cNvSpPr>
          <p:nvPr/>
        </p:nvSpPr>
        <p:spPr bwMode="auto">
          <a:xfrm>
            <a:off x="688909" y="6844437"/>
            <a:ext cx="10814181" cy="3970318"/>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Enhancing Academic Performance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Access to mental health support significantly improves students' academic performance by addressing emotional and psychological barriers, leading to better focus, motivation, and overall engagement in their studies.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r>
              <a:rPr lang="en-US" b="1" dirty="0"/>
              <a:t>Promoting Well-being and Resilience</a:t>
            </a:r>
          </a:p>
          <a:p>
            <a:r>
              <a:rPr lang="en-US" dirty="0"/>
              <a:t>Mental health support fosters resilience among students, equipping them with coping strategies to manage stress and anxiety, ultimately contributing to their long-term emotional well-being and personal development.</a:t>
            </a:r>
          </a:p>
          <a:p>
            <a:endParaRPr lang="en-US" dirty="0"/>
          </a:p>
          <a:p>
            <a:r>
              <a:rPr lang="en-US" b="1" dirty="0"/>
              <a:t>Reducing Stigma and Isolation</a:t>
            </a:r>
          </a:p>
          <a:p>
            <a:r>
              <a:rPr lang="en-US" dirty="0"/>
              <a:t>Providing accessible mental health resources helps reduce the stigma associated with seeking help, encouraging open conversations about mental health issues and creating a supportive community that diminishes feelings of isolation among students.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8" name="Oval 37">
            <a:extLst>
              <a:ext uri="{FF2B5EF4-FFF2-40B4-BE49-F238E27FC236}">
                <a16:creationId xmlns:a16="http://schemas.microsoft.com/office/drawing/2014/main" id="{7189E389-7F46-EE2A-79C7-ACC5047DB9E0}"/>
              </a:ext>
            </a:extLst>
          </p:cNvPr>
          <p:cNvSpPr/>
          <p:nvPr/>
        </p:nvSpPr>
        <p:spPr>
          <a:xfrm>
            <a:off x="380996" y="522492"/>
            <a:ext cx="74645" cy="95065"/>
          </a:xfrm>
          <a:prstGeom prst="ellipse">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744773862"/>
      </p:ext>
    </p:extLst>
  </p:cSld>
  <p:clrMapOvr>
    <a:masterClrMapping/>
  </p:clrMapOvr>
  <mc:AlternateContent xmlns:mc="http://schemas.openxmlformats.org/markup-compatibility/2006">
    <mc:Choice xmlns:p14="http://schemas.microsoft.com/office/powerpoint/2010/main" Requires="p14">
      <p:transition spd="slow" p14:dur="3400" advTm="1000">
        <p14:reveal/>
      </p:transition>
    </mc:Choice>
    <mc:Fallback>
      <p:transition spd="slow" advTm="1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a:extLst>
            <a:ext uri="{FF2B5EF4-FFF2-40B4-BE49-F238E27FC236}">
              <a16:creationId xmlns:a16="http://schemas.microsoft.com/office/drawing/2014/main" id="{3BA58A70-463E-CD87-9D2C-8568D80FFEBD}"/>
            </a:ext>
          </a:extLst>
        </p:cNvPr>
        <p:cNvGrpSpPr/>
        <p:nvPr/>
      </p:nvGrpSpPr>
      <p:grpSpPr>
        <a:xfrm>
          <a:off x="0" y="0"/>
          <a:ext cx="0" cy="0"/>
          <a:chOff x="0" y="0"/>
          <a:chExt cx="0" cy="0"/>
        </a:xfrm>
      </p:grpSpPr>
      <p:sp>
        <p:nvSpPr>
          <p:cNvPr id="23" name="Rectangle 8">
            <a:extLst>
              <a:ext uri="{FF2B5EF4-FFF2-40B4-BE49-F238E27FC236}">
                <a16:creationId xmlns:a16="http://schemas.microsoft.com/office/drawing/2014/main" id="{D733FD35-D134-4443-F764-A3775BD045EC}"/>
              </a:ext>
            </a:extLst>
          </p:cNvPr>
          <p:cNvSpPr>
            <a:spLocks noChangeArrowheads="1"/>
          </p:cNvSpPr>
          <p:nvPr/>
        </p:nvSpPr>
        <p:spPr bwMode="auto">
          <a:xfrm>
            <a:off x="566076" y="625928"/>
            <a:ext cx="10173456" cy="646331"/>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Rectangle 7">
            <a:extLst>
              <a:ext uri="{FF2B5EF4-FFF2-40B4-BE49-F238E27FC236}">
                <a16:creationId xmlns:a16="http://schemas.microsoft.com/office/drawing/2014/main" id="{776A3A91-B382-F45A-C50C-3839A4D7468F}"/>
              </a:ext>
            </a:extLst>
          </p:cNvPr>
          <p:cNvSpPr>
            <a:spLocks noChangeArrowheads="1"/>
          </p:cNvSpPr>
          <p:nvPr/>
        </p:nvSpPr>
        <p:spPr bwMode="auto">
          <a:xfrm>
            <a:off x="566076" y="1978010"/>
            <a:ext cx="10814181" cy="424731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r>
              <a:rPr lang="en-US" b="1" dirty="0"/>
              <a:t>Students in Higher Education</a:t>
            </a:r>
          </a:p>
          <a:p>
            <a:r>
              <a:rPr lang="en-US" dirty="0"/>
              <a:t>The primary beneficiaries of the affordable mental health chatbot are college and university students who often experience high levels of stress, anxiety, and depression due to academic pressures and life transitions, making accessible support crucial for their well-being.</a:t>
            </a:r>
          </a:p>
          <a:p>
            <a:endParaRPr lang="en-US" dirty="0"/>
          </a:p>
          <a:p>
            <a:r>
              <a:rPr lang="en-US" b="1" dirty="0"/>
              <a:t>Underrepresented and Marginalized Groups</a:t>
            </a:r>
          </a:p>
          <a:p>
            <a:r>
              <a:rPr lang="en-US" dirty="0"/>
              <a:t>This solution particularly benefits underrepresented populations, including students from low-income backgrounds, racial minorities, and LGBTQ+ individuals, who may face additional barriers to accessing traditional mental health services due to stigma or financial constraints.</a:t>
            </a:r>
          </a:p>
          <a:p>
            <a:endParaRPr lang="en-US" dirty="0"/>
          </a:p>
          <a:p>
            <a:r>
              <a:rPr lang="en-US" b="1" dirty="0"/>
              <a:t>Educational Institutions</a:t>
            </a:r>
          </a:p>
          <a:p>
            <a:r>
              <a:rPr lang="en-US" dirty="0"/>
              <a:t>Schools and universities also stand to gain from the implementation of this chatbot, as it can enhance their mental health support systems, improve student retention rates, and foster a healthier campus environment by proactively addressing mental health issues among their student body.</a:t>
            </a:r>
          </a:p>
          <a:p>
            <a:endParaRPr lang="en-US" dirty="0"/>
          </a:p>
        </p:txBody>
      </p:sp>
      <p:sp>
        <p:nvSpPr>
          <p:cNvPr id="11" name="TextBox 10">
            <a:extLst>
              <a:ext uri="{FF2B5EF4-FFF2-40B4-BE49-F238E27FC236}">
                <a16:creationId xmlns:a16="http://schemas.microsoft.com/office/drawing/2014/main" id="{AE07A8B0-E600-0A41-57FE-71BA28E2E258}"/>
              </a:ext>
            </a:extLst>
          </p:cNvPr>
          <p:cNvSpPr txBox="1"/>
          <p:nvPr/>
        </p:nvSpPr>
        <p:spPr>
          <a:xfrm>
            <a:off x="688909" y="999027"/>
            <a:ext cx="7870701" cy="954107"/>
          </a:xfrm>
          <a:prstGeom prst="rect">
            <a:avLst/>
          </a:prstGeom>
          <a:noFill/>
        </p:spPr>
        <p:txBody>
          <a:bodyPr wrap="square" rtlCol="0">
            <a:spAutoFit/>
          </a:bodyPr>
          <a:lstStyle/>
          <a:p>
            <a:pPr>
              <a:defRPr/>
            </a:pPr>
            <a:r>
              <a:rPr lang="en-US" sz="2800" b="1" dirty="0">
                <a:solidFill>
                  <a:schemeClr val="accent2">
                    <a:lumMod val="75000"/>
                  </a:schemeClr>
                </a:solidFill>
              </a:rPr>
              <a:t>Target Audience: Identifying Primary Beneficiaries</a:t>
            </a:r>
          </a:p>
          <a:p>
            <a:pPr>
              <a:defRPr/>
            </a:pPr>
            <a:endParaRPr lang="en-US" sz="2800" b="1" dirty="0">
              <a:solidFill>
                <a:schemeClr val="accent2">
                  <a:lumMod val="75000"/>
                </a:schemeClr>
              </a:solidFill>
            </a:endParaRPr>
          </a:p>
        </p:txBody>
      </p:sp>
      <p:sp>
        <p:nvSpPr>
          <p:cNvPr id="16" name="Oval 15">
            <a:extLst>
              <a:ext uri="{FF2B5EF4-FFF2-40B4-BE49-F238E27FC236}">
                <a16:creationId xmlns:a16="http://schemas.microsoft.com/office/drawing/2014/main" id="{A33EAC44-CE90-3A42-35AF-7CA4CD55DCC2}"/>
              </a:ext>
            </a:extLst>
          </p:cNvPr>
          <p:cNvSpPr/>
          <p:nvPr/>
        </p:nvSpPr>
        <p:spPr>
          <a:xfrm>
            <a:off x="614264" y="1237981"/>
            <a:ext cx="74645" cy="95065"/>
          </a:xfrm>
          <a:prstGeom prst="ellipse">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7">
            <a:extLst>
              <a:ext uri="{FF2B5EF4-FFF2-40B4-BE49-F238E27FC236}">
                <a16:creationId xmlns:a16="http://schemas.microsoft.com/office/drawing/2014/main" id="{DDE12412-2C68-955A-4406-2967CA40711D}"/>
              </a:ext>
            </a:extLst>
          </p:cNvPr>
          <p:cNvSpPr>
            <a:spLocks noChangeArrowheads="1"/>
          </p:cNvSpPr>
          <p:nvPr/>
        </p:nvSpPr>
        <p:spPr bwMode="auto">
          <a:xfrm>
            <a:off x="566075" y="6931078"/>
            <a:ext cx="10814181" cy="424731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r>
              <a:rPr lang="en-US" b="1" dirty="0"/>
              <a:t>Students in Higher Education</a:t>
            </a:r>
          </a:p>
          <a:p>
            <a:r>
              <a:rPr lang="en-US" dirty="0"/>
              <a:t>The primary beneficiaries of the affordable mental health chatbot are college and university students who often experience high levels of stress, anxiety, and depression due to academic pressures and life transitions, making accessible support crucial for their well-being.</a:t>
            </a:r>
          </a:p>
          <a:p>
            <a:endParaRPr lang="en-US" dirty="0"/>
          </a:p>
          <a:p>
            <a:r>
              <a:rPr lang="en-US" b="1" dirty="0"/>
              <a:t>Underrepresented and Marginalized Groups</a:t>
            </a:r>
          </a:p>
          <a:p>
            <a:r>
              <a:rPr lang="en-US" dirty="0"/>
              <a:t>This solution particularly benefits underrepresented populations, including students from low-income backgrounds, racial minorities, and LGBTQ+ individuals, who may face additional barriers to accessing traditional mental health services due to stigma or financial constraints.</a:t>
            </a:r>
          </a:p>
          <a:p>
            <a:endParaRPr lang="en-US" dirty="0"/>
          </a:p>
          <a:p>
            <a:r>
              <a:rPr lang="en-US" b="1" dirty="0"/>
              <a:t>Educational Institutions</a:t>
            </a:r>
          </a:p>
          <a:p>
            <a:r>
              <a:rPr lang="en-US" dirty="0"/>
              <a:t>Schools and universities also stand to gain from the implementation of this chatbot, as it can enhance their mental health support systems, improve student retention rates, and foster a healthier campus environment by proactively addressing mental health issues among their student body.</a:t>
            </a:r>
          </a:p>
          <a:p>
            <a:endParaRPr lang="en-US" dirty="0"/>
          </a:p>
        </p:txBody>
      </p:sp>
    </p:spTree>
    <p:extLst>
      <p:ext uri="{BB962C8B-B14F-4D97-AF65-F5344CB8AC3E}">
        <p14:creationId xmlns:p14="http://schemas.microsoft.com/office/powerpoint/2010/main" val="3228632389"/>
      </p:ext>
    </p:extLst>
  </p:cSld>
  <p:clrMapOvr>
    <a:masterClrMapping/>
  </p:clrMapOvr>
  <mc:AlternateContent xmlns:mc="http://schemas.openxmlformats.org/markup-compatibility/2006">
    <mc:Choice xmlns:p14="http://schemas.microsoft.com/office/powerpoint/2010/main" Requires="p14">
      <p:transition spd="slow" p14:dur="3400" advTm="1000">
        <p14:reveal/>
      </p:transition>
    </mc:Choice>
    <mc:Fallback>
      <p:transition spd="slow" advTm="1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a:extLst>
            <a:ext uri="{FF2B5EF4-FFF2-40B4-BE49-F238E27FC236}">
              <a16:creationId xmlns:a16="http://schemas.microsoft.com/office/drawing/2014/main" id="{9D03079D-8295-9875-67FD-70DEFAA96DC3}"/>
            </a:ext>
          </a:extLst>
        </p:cNvPr>
        <p:cNvGrpSpPr/>
        <p:nvPr/>
      </p:nvGrpSpPr>
      <p:grpSpPr>
        <a:xfrm>
          <a:off x="0" y="0"/>
          <a:ext cx="0" cy="0"/>
          <a:chOff x="0" y="0"/>
          <a:chExt cx="0" cy="0"/>
        </a:xfrm>
      </p:grpSpPr>
      <p:sp>
        <p:nvSpPr>
          <p:cNvPr id="23" name="Rectangle 8">
            <a:extLst>
              <a:ext uri="{FF2B5EF4-FFF2-40B4-BE49-F238E27FC236}">
                <a16:creationId xmlns:a16="http://schemas.microsoft.com/office/drawing/2014/main" id="{AA19168E-93BD-F271-B978-469BBB1D76B0}"/>
              </a:ext>
            </a:extLst>
          </p:cNvPr>
          <p:cNvSpPr>
            <a:spLocks noChangeArrowheads="1"/>
          </p:cNvSpPr>
          <p:nvPr/>
        </p:nvSpPr>
        <p:spPr bwMode="auto">
          <a:xfrm>
            <a:off x="-1" y="-53303"/>
            <a:ext cx="10173456" cy="646331"/>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TextBox 10">
            <a:extLst>
              <a:ext uri="{FF2B5EF4-FFF2-40B4-BE49-F238E27FC236}">
                <a16:creationId xmlns:a16="http://schemas.microsoft.com/office/drawing/2014/main" id="{009BB047-A181-C692-E498-135A987408BE}"/>
              </a:ext>
            </a:extLst>
          </p:cNvPr>
          <p:cNvSpPr txBox="1"/>
          <p:nvPr/>
        </p:nvSpPr>
        <p:spPr>
          <a:xfrm>
            <a:off x="726232" y="992623"/>
            <a:ext cx="6850226" cy="954107"/>
          </a:xfrm>
          <a:prstGeom prst="rect">
            <a:avLst/>
          </a:prstGeom>
          <a:noFill/>
        </p:spPr>
        <p:txBody>
          <a:bodyPr wrap="square" rtlCol="0">
            <a:spAutoFit/>
          </a:bodyPr>
          <a:lstStyle/>
          <a:p>
            <a:pPr>
              <a:defRPr/>
            </a:pPr>
            <a:r>
              <a:rPr lang="en-US" sz="2800" b="1" dirty="0">
                <a:solidFill>
                  <a:schemeClr val="accent2">
                    <a:lumMod val="75000"/>
                  </a:schemeClr>
                </a:solidFill>
              </a:rPr>
              <a:t>Overview of the Proposed Solution: Affordable Chatbot Features</a:t>
            </a:r>
          </a:p>
        </p:txBody>
      </p:sp>
      <p:sp>
        <p:nvSpPr>
          <p:cNvPr id="16" name="Oval 15">
            <a:extLst>
              <a:ext uri="{FF2B5EF4-FFF2-40B4-BE49-F238E27FC236}">
                <a16:creationId xmlns:a16="http://schemas.microsoft.com/office/drawing/2014/main" id="{E3C17D35-221D-667B-B884-23D8049A2885}"/>
              </a:ext>
            </a:extLst>
          </p:cNvPr>
          <p:cNvSpPr/>
          <p:nvPr/>
        </p:nvSpPr>
        <p:spPr>
          <a:xfrm>
            <a:off x="614264" y="1237981"/>
            <a:ext cx="74645" cy="95065"/>
          </a:xfrm>
          <a:prstGeom prst="ellipse">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7">
            <a:extLst>
              <a:ext uri="{FF2B5EF4-FFF2-40B4-BE49-F238E27FC236}">
                <a16:creationId xmlns:a16="http://schemas.microsoft.com/office/drawing/2014/main" id="{E5703FC7-885B-FAD3-CF73-5434DA9BBB67}"/>
              </a:ext>
            </a:extLst>
          </p:cNvPr>
          <p:cNvSpPr>
            <a:spLocks noChangeArrowheads="1"/>
          </p:cNvSpPr>
          <p:nvPr/>
        </p:nvSpPr>
        <p:spPr bwMode="auto">
          <a:xfrm>
            <a:off x="614264" y="1977998"/>
            <a:ext cx="10814181" cy="424731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r>
              <a:rPr lang="en-US" b="1" dirty="0"/>
              <a:t>Natural Language Processing</a:t>
            </a:r>
          </a:p>
          <a:p>
            <a:r>
              <a:rPr lang="en-US" dirty="0"/>
              <a:t>The chatbot will utilize advanced natural language processing (NLP) techniques to understand user inputs effectively, allowing for personalized and contextually relevant responses that enhance user engagement and satisfaction.</a:t>
            </a:r>
          </a:p>
          <a:p>
            <a:endParaRPr lang="en-US" dirty="0"/>
          </a:p>
          <a:p>
            <a:r>
              <a:rPr lang="en-US" b="1" dirty="0"/>
              <a:t>Mood Tracking and Analytics</a:t>
            </a:r>
          </a:p>
          <a:p>
            <a:r>
              <a:rPr lang="en-US" dirty="0"/>
              <a:t>Users will have access to mood tracking features that enable them to log their emotional states over time, providing valuable insights into their mental health trends and facilitating tailored recommendations for stress-relief exercises and coping strategies.</a:t>
            </a:r>
          </a:p>
          <a:p>
            <a:endParaRPr lang="en-US" dirty="0"/>
          </a:p>
          <a:p>
            <a:r>
              <a:rPr lang="en-US" b="1" dirty="0"/>
              <a:t>Resource Accessibility</a:t>
            </a:r>
          </a:p>
          <a:p>
            <a:r>
              <a:rPr lang="en-US" dirty="0"/>
              <a:t>The chatbot will serve as a gateway to a wealth of mental health resources, including self-help articles, guided exercises, and connections to professional help, ensuring users can easily find the support they need when facing mental health challenges.</a:t>
            </a:r>
          </a:p>
          <a:p>
            <a:endParaRPr lang="en-US" dirty="0"/>
          </a:p>
        </p:txBody>
      </p:sp>
      <p:sp>
        <p:nvSpPr>
          <p:cNvPr id="17" name="TextBox 16">
            <a:extLst>
              <a:ext uri="{FF2B5EF4-FFF2-40B4-BE49-F238E27FC236}">
                <a16:creationId xmlns:a16="http://schemas.microsoft.com/office/drawing/2014/main" id="{6CDD9F32-17E5-EB3C-D86A-CC2656A74E7D}"/>
              </a:ext>
            </a:extLst>
          </p:cNvPr>
          <p:cNvSpPr txBox="1"/>
          <p:nvPr/>
        </p:nvSpPr>
        <p:spPr>
          <a:xfrm>
            <a:off x="726232" y="-972023"/>
            <a:ext cx="6850226" cy="954107"/>
          </a:xfrm>
          <a:prstGeom prst="rect">
            <a:avLst/>
          </a:prstGeom>
          <a:noFill/>
        </p:spPr>
        <p:txBody>
          <a:bodyPr wrap="square" rtlCol="0">
            <a:spAutoFit/>
          </a:bodyPr>
          <a:lstStyle/>
          <a:p>
            <a:pPr>
              <a:defRPr/>
            </a:pPr>
            <a:r>
              <a:rPr lang="en-US" sz="2800" b="1" dirty="0">
                <a:solidFill>
                  <a:schemeClr val="accent2">
                    <a:lumMod val="75000"/>
                  </a:schemeClr>
                </a:solidFill>
              </a:rPr>
              <a:t>Overview of the Proposed Solution: Affordable Chatbot Features</a:t>
            </a:r>
          </a:p>
        </p:txBody>
      </p:sp>
      <p:sp>
        <p:nvSpPr>
          <p:cNvPr id="18" name="Rectangle 7">
            <a:extLst>
              <a:ext uri="{FF2B5EF4-FFF2-40B4-BE49-F238E27FC236}">
                <a16:creationId xmlns:a16="http://schemas.microsoft.com/office/drawing/2014/main" id="{AA41E6AA-E02C-C8FE-7D3F-2CEAFA9293DB}"/>
              </a:ext>
            </a:extLst>
          </p:cNvPr>
          <p:cNvSpPr>
            <a:spLocks noChangeArrowheads="1"/>
          </p:cNvSpPr>
          <p:nvPr/>
        </p:nvSpPr>
        <p:spPr bwMode="auto">
          <a:xfrm>
            <a:off x="614263" y="7877455"/>
            <a:ext cx="10814181" cy="424731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r>
              <a:rPr lang="en-US" b="1" dirty="0"/>
              <a:t>Natural Language Processing</a:t>
            </a:r>
          </a:p>
          <a:p>
            <a:r>
              <a:rPr lang="en-US" dirty="0"/>
              <a:t>The chatbot will utilize advanced natural language processing (NLP) techniques to understand user inputs effectively, allowing for personalized and contextually relevant responses that enhance user engagement and satisfaction.</a:t>
            </a:r>
          </a:p>
          <a:p>
            <a:endParaRPr lang="en-US" dirty="0"/>
          </a:p>
          <a:p>
            <a:r>
              <a:rPr lang="en-US" b="1" dirty="0"/>
              <a:t>Mood Tracking and Analytics</a:t>
            </a:r>
          </a:p>
          <a:p>
            <a:r>
              <a:rPr lang="en-US" dirty="0"/>
              <a:t>Users will have access to mood tracking features that enable them to log their emotional states over time, providing valuable insights into their mental health trends and facilitating tailored recommendations for stress-relief exercises and coping strategies.</a:t>
            </a:r>
          </a:p>
          <a:p>
            <a:endParaRPr lang="en-US" dirty="0"/>
          </a:p>
          <a:p>
            <a:r>
              <a:rPr lang="en-US" b="1" dirty="0"/>
              <a:t>Resource Accessibility</a:t>
            </a:r>
          </a:p>
          <a:p>
            <a:r>
              <a:rPr lang="en-US" dirty="0"/>
              <a:t>The chatbot will serve as a gateway to a wealth of mental health resources, including self-help articles, guided exercises, and connections to professional help, ensuring users can easily find the support they need when facing mental health challenges.</a:t>
            </a:r>
          </a:p>
          <a:p>
            <a:endParaRPr lang="en-US" dirty="0"/>
          </a:p>
        </p:txBody>
      </p:sp>
    </p:spTree>
    <p:extLst>
      <p:ext uri="{BB962C8B-B14F-4D97-AF65-F5344CB8AC3E}">
        <p14:creationId xmlns:p14="http://schemas.microsoft.com/office/powerpoint/2010/main" val="953243051"/>
      </p:ext>
    </p:extLst>
  </p:cSld>
  <p:clrMapOvr>
    <a:masterClrMapping/>
  </p:clrMapOvr>
  <mc:AlternateContent xmlns:mc="http://schemas.openxmlformats.org/markup-compatibility/2006">
    <mc:Choice xmlns:p14="http://schemas.microsoft.com/office/powerpoint/2010/main" Requires="p14">
      <p:transition spd="slow" p14:dur="3400" advTm="1000">
        <p14:reveal/>
      </p:transition>
    </mc:Choice>
    <mc:Fallback>
      <p:transition spd="slow" advTm="1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a:extLst>
            <a:ext uri="{FF2B5EF4-FFF2-40B4-BE49-F238E27FC236}">
              <a16:creationId xmlns:a16="http://schemas.microsoft.com/office/drawing/2014/main" id="{E3149CAE-3EB7-D561-BD45-505BB7186509}"/>
            </a:ext>
          </a:extLst>
        </p:cNvPr>
        <p:cNvGrpSpPr/>
        <p:nvPr/>
      </p:nvGrpSpPr>
      <p:grpSpPr>
        <a:xfrm>
          <a:off x="0" y="0"/>
          <a:ext cx="0" cy="0"/>
          <a:chOff x="0" y="0"/>
          <a:chExt cx="0" cy="0"/>
        </a:xfrm>
      </p:grpSpPr>
      <p:sp>
        <p:nvSpPr>
          <p:cNvPr id="23" name="Rectangle 8">
            <a:extLst>
              <a:ext uri="{FF2B5EF4-FFF2-40B4-BE49-F238E27FC236}">
                <a16:creationId xmlns:a16="http://schemas.microsoft.com/office/drawing/2014/main" id="{C6014E5C-1405-D48E-20C5-59E669A5570B}"/>
              </a:ext>
            </a:extLst>
          </p:cNvPr>
          <p:cNvSpPr>
            <a:spLocks noChangeArrowheads="1"/>
          </p:cNvSpPr>
          <p:nvPr/>
        </p:nvSpPr>
        <p:spPr bwMode="auto">
          <a:xfrm>
            <a:off x="-1" y="-53303"/>
            <a:ext cx="10173456" cy="646331"/>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Oval 15">
            <a:extLst>
              <a:ext uri="{FF2B5EF4-FFF2-40B4-BE49-F238E27FC236}">
                <a16:creationId xmlns:a16="http://schemas.microsoft.com/office/drawing/2014/main" id="{15BAC19B-6B85-434D-2192-F2B1AA32BD15}"/>
              </a:ext>
            </a:extLst>
          </p:cNvPr>
          <p:cNvSpPr/>
          <p:nvPr/>
        </p:nvSpPr>
        <p:spPr>
          <a:xfrm>
            <a:off x="614264" y="1237981"/>
            <a:ext cx="74645" cy="95065"/>
          </a:xfrm>
          <a:prstGeom prst="ellipse">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2E6CDD90-2DEB-C577-AFF5-CA497FB4987F}"/>
              </a:ext>
            </a:extLst>
          </p:cNvPr>
          <p:cNvSpPr txBox="1"/>
          <p:nvPr/>
        </p:nvSpPr>
        <p:spPr>
          <a:xfrm>
            <a:off x="749736" y="1020158"/>
            <a:ext cx="6850226" cy="954107"/>
          </a:xfrm>
          <a:prstGeom prst="rect">
            <a:avLst/>
          </a:prstGeom>
          <a:noFill/>
        </p:spPr>
        <p:txBody>
          <a:bodyPr wrap="square" rtlCol="0">
            <a:spAutoFit/>
          </a:bodyPr>
          <a:lstStyle/>
          <a:p>
            <a:r>
              <a:rPr lang="en-US" sz="2800" b="1" dirty="0">
                <a:solidFill>
                  <a:schemeClr val="accent2">
                    <a:lumMod val="75000"/>
                  </a:schemeClr>
                </a:solidFill>
              </a:rPr>
              <a:t>Technical Stack and Architecture: Tools and System Design</a:t>
            </a:r>
          </a:p>
        </p:txBody>
      </p:sp>
      <p:sp>
        <p:nvSpPr>
          <p:cNvPr id="19" name="Rectangle 7">
            <a:extLst>
              <a:ext uri="{FF2B5EF4-FFF2-40B4-BE49-F238E27FC236}">
                <a16:creationId xmlns:a16="http://schemas.microsoft.com/office/drawing/2014/main" id="{841FB831-0468-59E8-5F23-F07B2C32F88F}"/>
              </a:ext>
            </a:extLst>
          </p:cNvPr>
          <p:cNvSpPr>
            <a:spLocks noChangeArrowheads="1"/>
          </p:cNvSpPr>
          <p:nvPr/>
        </p:nvSpPr>
        <p:spPr bwMode="auto">
          <a:xfrm>
            <a:off x="749736" y="2250644"/>
            <a:ext cx="10814181" cy="424731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r>
              <a:rPr lang="en-US" b="1" dirty="0"/>
              <a:t>Programming Languages and Frameworks</a:t>
            </a:r>
          </a:p>
          <a:p>
            <a:r>
              <a:rPr lang="en-US" dirty="0"/>
              <a:t>The chatbot will be developed using Python for backend processing due to its robust libraries for natural language processing (NLP) such as NLTK and </a:t>
            </a:r>
            <a:r>
              <a:rPr lang="en-US" dirty="0" err="1"/>
              <a:t>SpaCy</a:t>
            </a:r>
            <a:r>
              <a:rPr lang="en-US" dirty="0"/>
              <a:t>, while Flask will serve as the web framework to facilitate API development and integration with front-end interfaces.</a:t>
            </a:r>
          </a:p>
          <a:p>
            <a:endParaRPr lang="en-US" dirty="0"/>
          </a:p>
          <a:p>
            <a:r>
              <a:rPr lang="en-GB" b="1" dirty="0"/>
              <a:t>Cloud Infrastructure and Databases</a:t>
            </a:r>
          </a:p>
          <a:p>
            <a:r>
              <a:rPr lang="en-GB" dirty="0"/>
              <a:t>Utilizing cloud services like AWS or Google Cloud will ensure scalability and reliability, with a NoSQL database like MongoDB to store user interactions, mood tracking data, and resource links efficiently, allowing for quick retrieval and analysis.</a:t>
            </a:r>
          </a:p>
          <a:p>
            <a:endParaRPr lang="en-US" dirty="0"/>
          </a:p>
          <a:p>
            <a:r>
              <a:rPr lang="en-US" b="1" dirty="0"/>
              <a:t>Machine Learning Algorithms</a:t>
            </a:r>
          </a:p>
          <a:p>
            <a:r>
              <a:rPr lang="en-US" dirty="0"/>
              <a:t>Implementing machine learning algorithms for sentiment analysis will enhance the chatbot's ability to understand user emotions, enabling it to provide more empathetic responses and personalized recommendations based on user input patterns.</a:t>
            </a:r>
          </a:p>
          <a:p>
            <a:endParaRPr lang="en-US" dirty="0"/>
          </a:p>
        </p:txBody>
      </p:sp>
      <p:sp>
        <p:nvSpPr>
          <p:cNvPr id="21" name="Rectangle 7">
            <a:extLst>
              <a:ext uri="{FF2B5EF4-FFF2-40B4-BE49-F238E27FC236}">
                <a16:creationId xmlns:a16="http://schemas.microsoft.com/office/drawing/2014/main" id="{425C8419-6393-2ADD-FE02-53F43C60DF76}"/>
              </a:ext>
            </a:extLst>
          </p:cNvPr>
          <p:cNvSpPr>
            <a:spLocks noChangeArrowheads="1"/>
          </p:cNvSpPr>
          <p:nvPr/>
        </p:nvSpPr>
        <p:spPr bwMode="auto">
          <a:xfrm>
            <a:off x="749736" y="6792773"/>
            <a:ext cx="10814181" cy="424731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r>
              <a:rPr lang="en-US" b="1" dirty="0"/>
              <a:t>Programming Languages and Frameworks</a:t>
            </a:r>
          </a:p>
          <a:p>
            <a:r>
              <a:rPr lang="en-US" dirty="0"/>
              <a:t>The chatbot will be developed using Python for backend processing due to its robust libraries for natural language processing (NLP) such as NLTK and </a:t>
            </a:r>
            <a:r>
              <a:rPr lang="en-US" dirty="0" err="1"/>
              <a:t>SpaCy</a:t>
            </a:r>
            <a:r>
              <a:rPr lang="en-US" dirty="0"/>
              <a:t>, while Flask will serve as the web framework to facilitate API development and integration with front-end interfaces.</a:t>
            </a:r>
          </a:p>
          <a:p>
            <a:endParaRPr lang="en-US" dirty="0"/>
          </a:p>
          <a:p>
            <a:r>
              <a:rPr lang="en-GB" b="1" dirty="0"/>
              <a:t>Cloud Infrastructure and Databases</a:t>
            </a:r>
          </a:p>
          <a:p>
            <a:r>
              <a:rPr lang="en-GB" dirty="0"/>
              <a:t>Utilizing cloud services like AWS or Google Cloud will ensure scalability and reliability, with a NoSQL database like MongoDB to store user interactions, mood tracking data, and resource links efficiently, allowing for quick retrieval and analysis.</a:t>
            </a:r>
          </a:p>
          <a:p>
            <a:endParaRPr lang="en-US" dirty="0"/>
          </a:p>
          <a:p>
            <a:r>
              <a:rPr lang="en-US" b="1" dirty="0"/>
              <a:t>Machine Learning Algorithms</a:t>
            </a:r>
          </a:p>
          <a:p>
            <a:r>
              <a:rPr lang="en-US" dirty="0"/>
              <a:t>Implementing machine learning algorithms for sentiment analysis will enhance the chatbot's ability to understand user emotions, enabling it to provide more empathetic responses and personalized recommendations based on user input patterns.</a:t>
            </a:r>
          </a:p>
          <a:p>
            <a:endParaRPr lang="en-US" dirty="0"/>
          </a:p>
        </p:txBody>
      </p:sp>
    </p:spTree>
    <p:extLst>
      <p:ext uri="{BB962C8B-B14F-4D97-AF65-F5344CB8AC3E}">
        <p14:creationId xmlns:p14="http://schemas.microsoft.com/office/powerpoint/2010/main" val="425208987"/>
      </p:ext>
    </p:extLst>
  </p:cSld>
  <p:clrMapOvr>
    <a:masterClrMapping/>
  </p:clrMapOvr>
  <mc:AlternateContent xmlns:mc="http://schemas.openxmlformats.org/markup-compatibility/2006">
    <mc:Choice xmlns:p14="http://schemas.microsoft.com/office/powerpoint/2010/main" Requires="p14">
      <p:transition spd="slow" p14:dur="3400" advTm="1000">
        <p14:reveal/>
      </p:transition>
    </mc:Choice>
    <mc:Fallback>
      <p:transition spd="slow" advTm="1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1C4C2-E713-B603-4646-74D7B0B7C077}"/>
              </a:ext>
            </a:extLst>
          </p:cNvPr>
          <p:cNvSpPr>
            <a:spLocks noGrp="1"/>
          </p:cNvSpPr>
          <p:nvPr>
            <p:ph type="title"/>
          </p:nvPr>
        </p:nvSpPr>
        <p:spPr/>
        <p:txBody>
          <a:bodyPr/>
          <a:lstStyle/>
          <a:p>
            <a:pPr algn="ctr"/>
            <a:r>
              <a:rPr lang="en-US" dirty="0" err="1">
                <a:solidFill>
                  <a:schemeClr val="accent2">
                    <a:lumMod val="75000"/>
                  </a:schemeClr>
                </a:solidFill>
                <a:latin typeface="Cooper Black" panose="0208090404030B020404" pitchFamily="18" charset="0"/>
              </a:rPr>
              <a:t>Biblography</a:t>
            </a:r>
            <a:br>
              <a:rPr lang="en-IN" sz="4400" dirty="0">
                <a:solidFill>
                  <a:schemeClr val="accent2">
                    <a:lumMod val="75000"/>
                  </a:schemeClr>
                </a:solidFill>
                <a:latin typeface="Cooper Black" panose="0208090404030B020404" pitchFamily="18" charset="0"/>
              </a:rPr>
            </a:br>
            <a:endParaRPr lang="en-GB" dirty="0"/>
          </a:p>
        </p:txBody>
      </p:sp>
      <p:sp>
        <p:nvSpPr>
          <p:cNvPr id="3" name="Content Placeholder 2">
            <a:extLst>
              <a:ext uri="{FF2B5EF4-FFF2-40B4-BE49-F238E27FC236}">
                <a16:creationId xmlns:a16="http://schemas.microsoft.com/office/drawing/2014/main" id="{BDF1653D-C46A-858A-7BE1-FFBCE9236EC4}"/>
              </a:ext>
            </a:extLst>
          </p:cNvPr>
          <p:cNvSpPr>
            <a:spLocks noGrp="1"/>
          </p:cNvSpPr>
          <p:nvPr>
            <p:ph idx="1"/>
          </p:nvPr>
        </p:nvSpPr>
        <p:spPr/>
        <p:txBody>
          <a:bodyPr/>
          <a:lstStyle/>
          <a:p>
            <a:r>
              <a:rPr lang="en-US" dirty="0"/>
              <a:t>"The Impact of Mental Health on Academic Performance" - Journal of Educational Psychology.</a:t>
            </a:r>
            <a:r>
              <a:rPr lang="en-GB" dirty="0"/>
              <a:t>     </a:t>
            </a:r>
            <a:r>
              <a:rPr lang="en-GB" dirty="0">
                <a:hlinkClick r:id="rId2"/>
              </a:rPr>
              <a:t>https://journal.hmjournals.com/index.php/JMHIB</a:t>
            </a:r>
            <a:endParaRPr lang="en-GB" dirty="0"/>
          </a:p>
          <a:p>
            <a:r>
              <a:rPr lang="en-US" dirty="0"/>
              <a:t>"Case Study: Effectiveness of Chatbots in Mental Health Support" - Harvard Business Review.</a:t>
            </a:r>
          </a:p>
          <a:p>
            <a:r>
              <a:rPr lang="en-US" dirty="0"/>
              <a:t> </a:t>
            </a:r>
            <a:r>
              <a:rPr lang="en-US" dirty="0">
                <a:hlinkClick r:id="rId3"/>
              </a:rPr>
              <a:t>https://hbr.org/2020/12/digital-tools-are-revolutionizing-mental-health-care-in-the-u-s</a:t>
            </a:r>
            <a:endParaRPr lang="en-US" dirty="0"/>
          </a:p>
          <a:p>
            <a:endParaRPr lang="en-GB" dirty="0"/>
          </a:p>
        </p:txBody>
      </p:sp>
    </p:spTree>
    <p:extLst>
      <p:ext uri="{BB962C8B-B14F-4D97-AF65-F5344CB8AC3E}">
        <p14:creationId xmlns:p14="http://schemas.microsoft.com/office/powerpoint/2010/main" val="68958374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a:extLst>
            <a:ext uri="{FF2B5EF4-FFF2-40B4-BE49-F238E27FC236}">
              <a16:creationId xmlns:a16="http://schemas.microsoft.com/office/drawing/2014/main" id="{FA360772-64DC-1436-DC05-95B03A209B8C}"/>
            </a:ext>
          </a:extLst>
        </p:cNvPr>
        <p:cNvGrpSpPr/>
        <p:nvPr/>
      </p:nvGrpSpPr>
      <p:grpSpPr>
        <a:xfrm>
          <a:off x="0" y="0"/>
          <a:ext cx="0" cy="0"/>
          <a:chOff x="0" y="0"/>
          <a:chExt cx="0" cy="0"/>
        </a:xfrm>
      </p:grpSpPr>
      <p:sp>
        <p:nvSpPr>
          <p:cNvPr id="23" name="Rectangle 8">
            <a:extLst>
              <a:ext uri="{FF2B5EF4-FFF2-40B4-BE49-F238E27FC236}">
                <a16:creationId xmlns:a16="http://schemas.microsoft.com/office/drawing/2014/main" id="{7556E0FE-B2BD-188A-190B-E8BDAD1E0B1D}"/>
              </a:ext>
            </a:extLst>
          </p:cNvPr>
          <p:cNvSpPr>
            <a:spLocks noChangeArrowheads="1"/>
          </p:cNvSpPr>
          <p:nvPr/>
        </p:nvSpPr>
        <p:spPr bwMode="auto">
          <a:xfrm>
            <a:off x="-1" y="-53303"/>
            <a:ext cx="10173456" cy="646331"/>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cxnSp>
        <p:nvCxnSpPr>
          <p:cNvPr id="31" name="Straight Connector 30">
            <a:extLst>
              <a:ext uri="{FF2B5EF4-FFF2-40B4-BE49-F238E27FC236}">
                <a16:creationId xmlns:a16="http://schemas.microsoft.com/office/drawing/2014/main" id="{25543A1D-C752-584A-1BE1-FD18CA4CAD1D}"/>
              </a:ext>
            </a:extLst>
          </p:cNvPr>
          <p:cNvCxnSpPr>
            <a:cxnSpLocks/>
          </p:cNvCxnSpPr>
          <p:nvPr/>
        </p:nvCxnSpPr>
        <p:spPr>
          <a:xfrm>
            <a:off x="3433188" y="3733100"/>
            <a:ext cx="5379380" cy="0"/>
          </a:xfrm>
          <a:prstGeom prst="line">
            <a:avLst/>
          </a:prstGeom>
          <a:ln>
            <a:solidFill>
              <a:srgbClr val="FF0000"/>
            </a:solidFill>
          </a:ln>
        </p:spPr>
        <p:style>
          <a:lnRef idx="3">
            <a:schemeClr val="accent4"/>
          </a:lnRef>
          <a:fillRef idx="0">
            <a:schemeClr val="accent4"/>
          </a:fillRef>
          <a:effectRef idx="2">
            <a:schemeClr val="accent4"/>
          </a:effectRef>
          <a:fontRef idx="minor">
            <a:schemeClr val="tx1"/>
          </a:fontRef>
        </p:style>
      </p:cxnSp>
      <p:sp>
        <p:nvSpPr>
          <p:cNvPr id="32" name="Rectangle 6">
            <a:extLst>
              <a:ext uri="{FF2B5EF4-FFF2-40B4-BE49-F238E27FC236}">
                <a16:creationId xmlns:a16="http://schemas.microsoft.com/office/drawing/2014/main" id="{5F8E0F46-0096-46B8-6AE9-67A780F93FBE}"/>
              </a:ext>
            </a:extLst>
          </p:cNvPr>
          <p:cNvSpPr>
            <a:spLocks noChangeArrowheads="1"/>
          </p:cNvSpPr>
          <p:nvPr/>
        </p:nvSpPr>
        <p:spPr bwMode="auto">
          <a:xfrm>
            <a:off x="0" y="0"/>
            <a:ext cx="3924300" cy="0"/>
          </a:xfrm>
          <a:prstGeom prst="rect">
            <a:avLst/>
          </a:prstGeom>
          <a:solidFill>
            <a:srgbClr val="17171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0" name="TextBox 29">
            <a:extLst>
              <a:ext uri="{FF2B5EF4-FFF2-40B4-BE49-F238E27FC236}">
                <a16:creationId xmlns:a16="http://schemas.microsoft.com/office/drawing/2014/main" id="{C7DB4658-A697-7EA5-6B32-9618CE910FCE}"/>
              </a:ext>
            </a:extLst>
          </p:cNvPr>
          <p:cNvSpPr txBox="1"/>
          <p:nvPr/>
        </p:nvSpPr>
        <p:spPr>
          <a:xfrm>
            <a:off x="3253652" y="2831939"/>
            <a:ext cx="5738559" cy="1107996"/>
          </a:xfrm>
          <a:prstGeom prst="rect">
            <a:avLst/>
          </a:prstGeom>
          <a:noFill/>
        </p:spPr>
        <p:txBody>
          <a:bodyPr wrap="none" rtlCol="0">
            <a:spAutoFit/>
          </a:bodyPr>
          <a:lstStyle/>
          <a:p>
            <a:r>
              <a:rPr lang="en-US" sz="6600" dirty="0">
                <a:solidFill>
                  <a:schemeClr val="accent2">
                    <a:lumMod val="75000"/>
                  </a:schemeClr>
                </a:solidFill>
                <a:latin typeface="Cooper Black" panose="0208090404030B020404" pitchFamily="18" charset="0"/>
              </a:rPr>
              <a:t>THANK YOU</a:t>
            </a:r>
            <a:endParaRPr lang="en-IN" sz="6600" dirty="0">
              <a:solidFill>
                <a:schemeClr val="accent2">
                  <a:lumMod val="75000"/>
                </a:schemeClr>
              </a:solidFill>
              <a:latin typeface="Cooper Black" panose="0208090404030B020404" pitchFamily="18" charset="0"/>
            </a:endParaRPr>
          </a:p>
        </p:txBody>
      </p:sp>
    </p:spTree>
    <p:extLst>
      <p:ext uri="{BB962C8B-B14F-4D97-AF65-F5344CB8AC3E}">
        <p14:creationId xmlns:p14="http://schemas.microsoft.com/office/powerpoint/2010/main" val="3787692294"/>
      </p:ext>
    </p:extLst>
  </p:cSld>
  <p:clrMapOvr>
    <a:masterClrMapping/>
  </p:clrMapOvr>
  <mc:AlternateContent xmlns:mc="http://schemas.openxmlformats.org/markup-compatibility/2006">
    <mc:Choice xmlns:p14="http://schemas.microsoft.com/office/powerpoint/2010/main" Requires="p14">
      <p:transition spd="slow" p14:dur="3400" advTm="1000">
        <p14:reveal/>
      </p:transition>
    </mc:Choice>
    <mc:Fallback>
      <p:transition spd="slow" advTm="100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994</TotalTime>
  <Words>1180</Words>
  <Application>Microsoft Office PowerPoint</Application>
  <PresentationFormat>Widescreen</PresentationFormat>
  <Paragraphs>92</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Algerian</vt:lpstr>
      <vt:lpstr>Arial</vt:lpstr>
      <vt:lpstr>Calibri</vt:lpstr>
      <vt:lpstr>Calibri Light</vt:lpstr>
      <vt:lpstr>Cooper Black</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Biblography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Anuj</dc:creator>
  <cp:lastModifiedBy>Rohit Ranjan Kujur</cp:lastModifiedBy>
  <cp:revision>53</cp:revision>
  <dcterms:created xsi:type="dcterms:W3CDTF">2023-06-02T10:42:13Z</dcterms:created>
  <dcterms:modified xsi:type="dcterms:W3CDTF">2024-09-26T08:22:36Z</dcterms:modified>
</cp:coreProperties>
</file>

<file path=docProps/thumbnail.jpeg>
</file>